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39" autoAdjust="0"/>
    <p:restoredTop sz="94624" autoAdjust="0"/>
  </p:normalViewPr>
  <p:slideViewPr>
    <p:cSldViewPr>
      <p:cViewPr>
        <p:scale>
          <a:sx n="75" d="100"/>
          <a:sy n="75" d="100"/>
        </p:scale>
        <p:origin x="-1236" y="-78"/>
      </p:cViewPr>
      <p:guideLst>
        <p:guide orient="horz" pos="2160"/>
        <p:guide pos="2880"/>
      </p:guideLst>
    </p:cSldViewPr>
  </p:slideViewPr>
  <p:outlineViewPr>
    <p:cViewPr>
      <p:scale>
        <a:sx n="33" d="100"/>
        <a:sy n="33" d="100"/>
      </p:scale>
      <p:origin x="0" y="852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17" name="Footer Placeholder 16"/>
          <p:cNvSpPr>
            <a:spLocks noGrp="1"/>
          </p:cNvSpPr>
          <p:nvPr>
            <p:ph type="ftr" sz="quarter" idx="11"/>
          </p:nvPr>
        </p:nvSpPr>
        <p:spPr/>
        <p:txBody>
          <a:bodyPr/>
          <a:lstStyle/>
          <a:p>
            <a:endParaRPr lang="en-IN"/>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27643959-0A73-466D-B1FF-E2B44FFA39E0}" type="slidenum">
              <a:rPr lang="en-IN" smtClean="0"/>
              <a:pPr/>
              <a:t>‹#›</a:t>
            </a:fld>
            <a:endParaRPr lang="en-IN"/>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7643959-0A73-466D-B1FF-E2B44FFA39E0}"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7643959-0A73-466D-B1FF-E2B44FFA39E0}"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27643959-0A73-466D-B1FF-E2B44FFA39E0}" type="slidenum">
              <a:rPr lang="en-IN" smtClean="0"/>
              <a:pPr/>
              <a:t>‹#›</a:t>
            </a:fld>
            <a:endParaRPr lang="en-IN"/>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5" name="Footer Placeholder 4"/>
          <p:cNvSpPr>
            <a:spLocks noGrp="1"/>
          </p:cNvSpPr>
          <p:nvPr>
            <p:ph type="ftr" sz="quarter" idx="11"/>
          </p:nvPr>
        </p:nvSpPr>
        <p:spPr>
          <a:xfrm>
            <a:off x="800100" y="6172200"/>
            <a:ext cx="4000500" cy="457200"/>
          </a:xfrm>
        </p:spPr>
        <p:txBody>
          <a:bodyPr/>
          <a:lstStyle/>
          <a:p>
            <a:endParaRPr lang="en-IN"/>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27643959-0A73-466D-B1FF-E2B44FFA39E0}"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7643959-0A73-466D-B1FF-E2B44FFA39E0}" type="slidenum">
              <a:rPr lang="en-IN" smtClean="0"/>
              <a:pPr/>
              <a:t>‹#›</a:t>
            </a:fld>
            <a:endParaRPr lang="en-IN"/>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27643959-0A73-466D-B1FF-E2B44FFA39E0}" type="slidenum">
              <a:rPr lang="en-IN" smtClean="0"/>
              <a:pPr/>
              <a:t>‹#›</a:t>
            </a:fld>
            <a:endParaRPr lang="en-IN"/>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27643959-0A73-466D-B1FF-E2B44FFA39E0}"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27643959-0A73-466D-B1FF-E2B44FFA39E0}"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27643959-0A73-466D-B1FF-E2B44FFA39E0}" type="slidenum">
              <a:rPr lang="en-IN" smtClean="0"/>
              <a:pPr/>
              <a:t>‹#›</a:t>
            </a:fld>
            <a:endParaRPr lang="en-IN"/>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4F9AE87-7CB9-4CF2-BADD-F9C5C3C124CB}" type="datetimeFigureOut">
              <a:rPr lang="en-IN" smtClean="0"/>
              <a:pPr/>
              <a:t>09-04-2015</a:t>
            </a:fld>
            <a:endParaRPr lang="en-IN"/>
          </a:p>
        </p:txBody>
      </p:sp>
      <p:sp>
        <p:nvSpPr>
          <p:cNvPr id="6" name="Footer Placeholder 5"/>
          <p:cNvSpPr>
            <a:spLocks noGrp="1"/>
          </p:cNvSpPr>
          <p:nvPr>
            <p:ph type="ftr" sz="quarter" idx="11"/>
          </p:nvPr>
        </p:nvSpPr>
        <p:spPr>
          <a:xfrm>
            <a:off x="914400" y="6172200"/>
            <a:ext cx="3886200" cy="457200"/>
          </a:xfrm>
        </p:spPr>
        <p:txBody>
          <a:bodyPr/>
          <a:lstStyle/>
          <a:p>
            <a:endParaRPr lang="en-IN"/>
          </a:p>
        </p:txBody>
      </p:sp>
      <p:sp>
        <p:nvSpPr>
          <p:cNvPr id="7" name="Slide Number Placeholder 6"/>
          <p:cNvSpPr>
            <a:spLocks noGrp="1"/>
          </p:cNvSpPr>
          <p:nvPr>
            <p:ph type="sldNum" sz="quarter" idx="12"/>
          </p:nvPr>
        </p:nvSpPr>
        <p:spPr>
          <a:xfrm>
            <a:off x="146304" y="6208776"/>
            <a:ext cx="457200" cy="457200"/>
          </a:xfrm>
        </p:spPr>
        <p:txBody>
          <a:bodyPr/>
          <a:lstStyle/>
          <a:p>
            <a:fld id="{27643959-0A73-466D-B1FF-E2B44FFA39E0}" type="slidenum">
              <a:rPr lang="en-IN" smtClean="0"/>
              <a:pPr/>
              <a:t>‹#›</a:t>
            </a:fld>
            <a:endParaRPr lang="en-IN"/>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4F9AE87-7CB9-4CF2-BADD-F9C5C3C124CB}" type="datetimeFigureOut">
              <a:rPr lang="en-IN" smtClean="0"/>
              <a:pPr/>
              <a:t>09-04-2015</a:t>
            </a:fld>
            <a:endParaRPr lang="en-IN"/>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IN"/>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27643959-0A73-466D-B1FF-E2B44FFA39E0}"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IN" dirty="0" smtClean="0">
                <a:solidFill>
                  <a:schemeClr val="accent2">
                    <a:lumMod val="60000"/>
                    <a:lumOff val="40000"/>
                  </a:schemeClr>
                </a:solidFill>
              </a:rPr>
              <a:t>-Presented By Suma </a:t>
            </a:r>
            <a:r>
              <a:rPr lang="en-IN" dirty="0" err="1" smtClean="0">
                <a:solidFill>
                  <a:schemeClr val="accent2">
                    <a:lumMod val="60000"/>
                    <a:lumOff val="40000"/>
                  </a:schemeClr>
                </a:solidFill>
              </a:rPr>
              <a:t>Gopalakrishna</a:t>
            </a:r>
            <a:endParaRPr lang="en-IN" dirty="0" smtClean="0">
              <a:solidFill>
                <a:schemeClr val="accent2">
                  <a:lumMod val="60000"/>
                  <a:lumOff val="40000"/>
                </a:schemeClr>
              </a:solidFill>
            </a:endParaRPr>
          </a:p>
          <a:p>
            <a:r>
              <a:rPr lang="en-IN" dirty="0" smtClean="0">
                <a:solidFill>
                  <a:schemeClr val="accent2">
                    <a:lumMod val="60000"/>
                    <a:lumOff val="40000"/>
                  </a:schemeClr>
                </a:solidFill>
              </a:rPr>
              <a:t>SMP-11 – </a:t>
            </a:r>
            <a:r>
              <a:rPr lang="en-IN" dirty="0" err="1" smtClean="0">
                <a:solidFill>
                  <a:schemeClr val="accent2">
                    <a:lumMod val="60000"/>
                    <a:lumOff val="40000"/>
                  </a:schemeClr>
                </a:solidFill>
              </a:rPr>
              <a:t>Jayanagar</a:t>
            </a:r>
            <a:r>
              <a:rPr lang="en-IN" dirty="0" smtClean="0">
                <a:solidFill>
                  <a:schemeClr val="accent2">
                    <a:lumMod val="60000"/>
                    <a:lumOff val="40000"/>
                  </a:schemeClr>
                </a:solidFill>
              </a:rPr>
              <a:t> </a:t>
            </a:r>
            <a:r>
              <a:rPr lang="en-IN" dirty="0" err="1" smtClean="0">
                <a:solidFill>
                  <a:schemeClr val="accent2">
                    <a:lumMod val="60000"/>
                    <a:lumOff val="40000"/>
                  </a:schemeClr>
                </a:solidFill>
              </a:rPr>
              <a:t>Center</a:t>
            </a:r>
            <a:endParaRPr lang="en-IN" dirty="0">
              <a:solidFill>
                <a:schemeClr val="accent2">
                  <a:lumMod val="60000"/>
                  <a:lumOff val="40000"/>
                </a:schemeClr>
              </a:solidFill>
            </a:endParaRPr>
          </a:p>
        </p:txBody>
      </p:sp>
      <p:sp>
        <p:nvSpPr>
          <p:cNvPr id="2" name="Title 1"/>
          <p:cNvSpPr>
            <a:spLocks noGrp="1"/>
          </p:cNvSpPr>
          <p:nvPr>
            <p:ph type="ctrTitle"/>
          </p:nvPr>
        </p:nvSpPr>
        <p:spPr/>
        <p:txBody>
          <a:bodyPr/>
          <a:lstStyle/>
          <a:p>
            <a:r>
              <a:rPr lang="en-IN" dirty="0" smtClean="0"/>
              <a:t>CASE STUDY – 1</a:t>
            </a:r>
            <a:br>
              <a:rPr lang="en-IN" dirty="0" smtClean="0"/>
            </a:br>
            <a:r>
              <a:rPr lang="en-IN" dirty="0" smtClean="0"/>
              <a:t>One Evening At A Shopping Mall</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 In the situation mentioned above, who do you think is at fault - the floor manager of Spencer's or the </a:t>
            </a:r>
            <a:r>
              <a:rPr lang="en-IN" sz="1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Sunfeast</a:t>
            </a:r>
            <a:r>
              <a:rPr lang="en-IN"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company? Justify the answer.</a:t>
            </a:r>
            <a:br>
              <a:rPr lang="en-IN"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n-IN"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 Do you think that this situation will hamper the image of </a:t>
            </a:r>
            <a:r>
              <a:rPr lang="en-IN" sz="14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Sunfeast</a:t>
            </a:r>
            <a:r>
              <a:rPr lang="en-IN"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and leave an impression on the buyer's mind?</a:t>
            </a:r>
            <a:br>
              <a:rPr lang="en-IN"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n-IN" sz="1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 Could the SR have handled the situation in a more tactful way? If yes, how?</a:t>
            </a:r>
            <a:endParaRPr lang="en-IN" sz="1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txBody>
          <a:bodyPr>
            <a:normAutofit fontScale="85000" lnSpcReduction="20000"/>
          </a:bodyPr>
          <a:lstStyle/>
          <a:p>
            <a:r>
              <a:rPr lang="en-IN" dirty="0" smtClean="0">
                <a:solidFill>
                  <a:srgbClr val="FF6600"/>
                </a:solidFill>
              </a:rPr>
              <a:t>1. The floor manager of Spencer's is at fault, because he and his staff must check the expiry date </a:t>
            </a:r>
            <a:r>
              <a:rPr lang="en-IN" dirty="0" err="1" smtClean="0">
                <a:solidFill>
                  <a:srgbClr val="FF6600"/>
                </a:solidFill>
              </a:rPr>
              <a:t>atleast</a:t>
            </a:r>
            <a:r>
              <a:rPr lang="en-IN" dirty="0" smtClean="0">
                <a:solidFill>
                  <a:srgbClr val="FF6600"/>
                </a:solidFill>
              </a:rPr>
              <a:t> on a weekly basis and remove the expired products from the shelf. Since </a:t>
            </a:r>
            <a:r>
              <a:rPr lang="en-IN" dirty="0" err="1" smtClean="0">
                <a:solidFill>
                  <a:srgbClr val="FF6600"/>
                </a:solidFill>
              </a:rPr>
              <a:t>Sunfeast</a:t>
            </a:r>
            <a:r>
              <a:rPr lang="en-IN" dirty="0" smtClean="0">
                <a:solidFill>
                  <a:srgbClr val="FF6600"/>
                </a:solidFill>
              </a:rPr>
              <a:t> company has printed the expiry date on the package, it cannot be blamed for the mistake and moreover Spencer is not managed by </a:t>
            </a:r>
            <a:r>
              <a:rPr lang="en-IN" dirty="0" err="1" smtClean="0">
                <a:solidFill>
                  <a:srgbClr val="FF6600"/>
                </a:solidFill>
              </a:rPr>
              <a:t>Sunfeast</a:t>
            </a:r>
            <a:r>
              <a:rPr lang="en-IN" dirty="0" smtClean="0">
                <a:solidFill>
                  <a:srgbClr val="FF6600"/>
                </a:solidFill>
              </a:rPr>
              <a:t> and cannot be responsible for errors committed in the Spencer stores.</a:t>
            </a:r>
          </a:p>
          <a:p>
            <a:r>
              <a:rPr lang="en-IN" dirty="0" smtClean="0">
                <a:solidFill>
                  <a:srgbClr val="FF6600"/>
                </a:solidFill>
              </a:rPr>
              <a:t>2. No it will not hamper the image of the </a:t>
            </a:r>
            <a:r>
              <a:rPr lang="en-IN" dirty="0" err="1" smtClean="0">
                <a:solidFill>
                  <a:srgbClr val="FF6600"/>
                </a:solidFill>
              </a:rPr>
              <a:t>Sunfeast</a:t>
            </a:r>
            <a:r>
              <a:rPr lang="en-IN" dirty="0" smtClean="0">
                <a:solidFill>
                  <a:srgbClr val="FF6600"/>
                </a:solidFill>
              </a:rPr>
              <a:t> because they have printed the date on the package and may have an ISO standard mark also printed. Spencer's reputation may be hampered but not of </a:t>
            </a:r>
            <a:r>
              <a:rPr lang="en-IN" dirty="0" err="1" smtClean="0">
                <a:solidFill>
                  <a:srgbClr val="FF6600"/>
                </a:solidFill>
              </a:rPr>
              <a:t>Sunfeast</a:t>
            </a:r>
            <a:r>
              <a:rPr lang="en-IN" dirty="0" smtClean="0">
                <a:solidFill>
                  <a:srgbClr val="FF6600"/>
                </a:solidFill>
              </a:rPr>
              <a:t>.</a:t>
            </a:r>
          </a:p>
          <a:p>
            <a:r>
              <a:rPr lang="en-IN" dirty="0" smtClean="0">
                <a:solidFill>
                  <a:srgbClr val="FF6600"/>
                </a:solidFill>
              </a:rPr>
              <a:t>3. The sales representative had no business to tell the customer to calm down and instead must have apologised for the blunder, called a salesman standing nearby and scolded </a:t>
            </a:r>
            <a:r>
              <a:rPr lang="en-IN" dirty="0" smtClean="0">
                <a:solidFill>
                  <a:srgbClr val="FF6600"/>
                </a:solidFill>
              </a:rPr>
              <a:t>and blamed him for placing </a:t>
            </a:r>
            <a:r>
              <a:rPr lang="en-IN" dirty="0" smtClean="0">
                <a:solidFill>
                  <a:srgbClr val="FF6600"/>
                </a:solidFill>
              </a:rPr>
              <a:t>expired biscuits </a:t>
            </a:r>
            <a:r>
              <a:rPr lang="en-IN" dirty="0" smtClean="0">
                <a:solidFill>
                  <a:srgbClr val="FF6600"/>
                </a:solidFill>
              </a:rPr>
              <a:t>just </a:t>
            </a:r>
            <a:r>
              <a:rPr lang="en-IN" dirty="0" smtClean="0">
                <a:solidFill>
                  <a:srgbClr val="FF6600"/>
                </a:solidFill>
              </a:rPr>
              <a:t>to pacify the customer</a:t>
            </a:r>
            <a:r>
              <a:rPr lang="en-IN" dirty="0" smtClean="0">
                <a:solidFill>
                  <a:srgbClr val="FF6600"/>
                </a:solidFill>
              </a:rPr>
              <a:t>. The </a:t>
            </a:r>
            <a:r>
              <a:rPr lang="en-IN" dirty="0" smtClean="0">
                <a:solidFill>
                  <a:srgbClr val="FF6600"/>
                </a:solidFill>
              </a:rPr>
              <a:t>customer would have been happy about the action taken and then looking at the response of customer floor manager could have politely told the customer that he will get another packet of biscuits.</a:t>
            </a:r>
            <a:endParaRPr lang="en-IN" dirty="0">
              <a:solidFill>
                <a:srgbClr val="FF66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Why do you think Vinita is asking this question? </a:t>
            </a:r>
            <a:b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If you were the sales </a:t>
            </a:r>
            <a:r>
              <a:rPr lang="en-IN"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representive</a:t>
            </a:r>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what </a:t>
            </a:r>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would be your response to Vinita's question?</a:t>
            </a:r>
            <a:endParaRPr lang="en-IN"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Content Placeholder 5"/>
          <p:cNvSpPr>
            <a:spLocks noGrp="1"/>
          </p:cNvSpPr>
          <p:nvPr>
            <p:ph sz="quarter" idx="1"/>
          </p:nvPr>
        </p:nvSpPr>
        <p:spPr/>
        <p:txBody>
          <a:bodyPr>
            <a:normAutofit/>
          </a:bodyPr>
          <a:lstStyle/>
          <a:p>
            <a:pPr>
              <a:buNone/>
            </a:pPr>
            <a:endParaRPr lang="en-IN" sz="2000" dirty="0">
              <a:solidFill>
                <a:srgbClr val="FF6600"/>
              </a:solidFill>
            </a:endParaRPr>
          </a:p>
          <a:p>
            <a:pPr>
              <a:buNone/>
            </a:pPr>
            <a:endParaRPr lang="en-IN" sz="2000" dirty="0">
              <a:solidFill>
                <a:srgbClr val="FF6600"/>
              </a:solidFill>
            </a:endParaRPr>
          </a:p>
          <a:p>
            <a:r>
              <a:rPr lang="en-IN" sz="2000" dirty="0">
                <a:solidFill>
                  <a:srgbClr val="FF6600"/>
                </a:solidFill>
              </a:rPr>
              <a:t>Vinita may be asking this question because she may have planned to shop</a:t>
            </a:r>
          </a:p>
          <a:p>
            <a:pPr>
              <a:buNone/>
            </a:pPr>
            <a:r>
              <a:rPr lang="en-IN" sz="2000" dirty="0">
                <a:solidFill>
                  <a:srgbClr val="FF6600"/>
                </a:solidFill>
              </a:rPr>
              <a:t>there because she had seen the discounts displayed in the shop when she</a:t>
            </a:r>
          </a:p>
          <a:p>
            <a:pPr>
              <a:buNone/>
            </a:pPr>
            <a:r>
              <a:rPr lang="en-IN" sz="2000" dirty="0">
                <a:solidFill>
                  <a:srgbClr val="FF6600"/>
                </a:solidFill>
              </a:rPr>
              <a:t>had visited a few days ago. </a:t>
            </a:r>
          </a:p>
          <a:p>
            <a:r>
              <a:rPr lang="en-IN" sz="2000" dirty="0">
                <a:solidFill>
                  <a:srgbClr val="FF6600"/>
                </a:solidFill>
              </a:rPr>
              <a:t>Discount is usually an important factor considered by an Indian consumer </a:t>
            </a:r>
            <a:r>
              <a:rPr lang="en-IN" sz="2000" dirty="0" smtClean="0">
                <a:solidFill>
                  <a:srgbClr val="FF6600"/>
                </a:solidFill>
              </a:rPr>
              <a:t>while </a:t>
            </a:r>
            <a:r>
              <a:rPr lang="en-IN" sz="2000" dirty="0">
                <a:solidFill>
                  <a:srgbClr val="FF6600"/>
                </a:solidFill>
              </a:rPr>
              <a:t>shopping.</a:t>
            </a:r>
          </a:p>
          <a:p>
            <a:r>
              <a:rPr lang="en-IN" sz="2000" dirty="0">
                <a:solidFill>
                  <a:srgbClr val="FF6600"/>
                </a:solidFill>
              </a:rPr>
              <a:t>If I were the sales representative, I would try to convince Vinita that </a:t>
            </a:r>
            <a:r>
              <a:rPr lang="en-IN" sz="2000" dirty="0" smtClean="0">
                <a:solidFill>
                  <a:srgbClr val="FF6600"/>
                </a:solidFill>
              </a:rPr>
              <a:t>indeed there </a:t>
            </a:r>
            <a:r>
              <a:rPr lang="en-IN" sz="2000" dirty="0">
                <a:solidFill>
                  <a:srgbClr val="FF6600"/>
                </a:solidFill>
              </a:rPr>
              <a:t>was a discount on the gown about 10 days ago, but that was </a:t>
            </a:r>
            <a:r>
              <a:rPr lang="en-IN" sz="2000" dirty="0" smtClean="0">
                <a:solidFill>
                  <a:srgbClr val="FF6600"/>
                </a:solidFill>
              </a:rPr>
              <a:t>because of </a:t>
            </a:r>
            <a:r>
              <a:rPr lang="en-IN" sz="2000" dirty="0" err="1">
                <a:solidFill>
                  <a:srgbClr val="FF6600"/>
                </a:solidFill>
              </a:rPr>
              <a:t>Gowri</a:t>
            </a:r>
            <a:r>
              <a:rPr lang="en-IN" sz="2000" dirty="0">
                <a:solidFill>
                  <a:srgbClr val="FF6600"/>
                </a:solidFill>
              </a:rPr>
              <a:t> </a:t>
            </a:r>
            <a:r>
              <a:rPr lang="en-IN" sz="2000" dirty="0" err="1">
                <a:solidFill>
                  <a:srgbClr val="FF6600"/>
                </a:solidFill>
              </a:rPr>
              <a:t>Gansesha</a:t>
            </a:r>
            <a:r>
              <a:rPr lang="en-IN" sz="2000" dirty="0">
                <a:solidFill>
                  <a:srgbClr val="FF6600"/>
                </a:solidFill>
              </a:rPr>
              <a:t> festival.</a:t>
            </a:r>
          </a:p>
          <a:p>
            <a:r>
              <a:rPr lang="en-IN" sz="2000" dirty="0">
                <a:solidFill>
                  <a:srgbClr val="FF6600"/>
                </a:solidFill>
              </a:rPr>
              <a:t>Or I would let her know that the discounts were on old stock and what is </a:t>
            </a:r>
            <a:r>
              <a:rPr lang="en-IN" sz="2000" dirty="0" smtClean="0">
                <a:solidFill>
                  <a:srgbClr val="FF6600"/>
                </a:solidFill>
              </a:rPr>
              <a:t> there </a:t>
            </a:r>
            <a:r>
              <a:rPr lang="en-IN" sz="2000" dirty="0">
                <a:solidFill>
                  <a:srgbClr val="FF6600"/>
                </a:solidFill>
              </a:rPr>
              <a:t>now in the shelves of the store is </a:t>
            </a:r>
            <a:r>
              <a:rPr lang="en-IN" sz="2000" dirty="0" smtClean="0">
                <a:solidFill>
                  <a:srgbClr val="FF6600"/>
                </a:solidFill>
              </a:rPr>
              <a:t>fresh </a:t>
            </a:r>
            <a:r>
              <a:rPr lang="en-IN" sz="2000" dirty="0">
                <a:solidFill>
                  <a:srgbClr val="FF6600"/>
                </a:solidFill>
              </a:rPr>
              <a:t>stock</a:t>
            </a:r>
            <a:r>
              <a:rPr lang="en-IN" sz="2000" dirty="0" smtClean="0">
                <a:solidFill>
                  <a:srgbClr val="FF6600"/>
                </a:solidFill>
              </a:rPr>
              <a:t>.</a:t>
            </a:r>
            <a:endParaRPr lang="en-IN" sz="2000" dirty="0">
              <a:solidFill>
                <a:srgbClr val="FF66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What do you infer from the preceding </a:t>
            </a:r>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conversation </a:t>
            </a:r>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among the family members of the Sharma family on family buying behaviour?</a:t>
            </a:r>
            <a:endParaRPr lang="en-IN"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txBody>
          <a:bodyPr>
            <a:normAutofit/>
          </a:bodyPr>
          <a:lstStyle/>
          <a:p>
            <a:r>
              <a:rPr lang="en-IN" sz="2800" dirty="0" smtClean="0">
                <a:solidFill>
                  <a:srgbClr val="FF6600"/>
                </a:solidFill>
              </a:rPr>
              <a:t>I infer that the opinion of all the members of the family are taken into consideration prior to buying any dress. </a:t>
            </a:r>
          </a:p>
          <a:p>
            <a:r>
              <a:rPr lang="en-IN" sz="2800" dirty="0" smtClean="0">
                <a:solidFill>
                  <a:srgbClr val="FF6600"/>
                </a:solidFill>
              </a:rPr>
              <a:t>Vinita and Sharma want to make their son and daughter happy and buy them what they ask for and compensate for the time they stay away from home attending to their careers.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How should a sales representative tackle such a situation?</a:t>
            </a:r>
            <a:b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en-IN"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txBody>
          <a:bodyPr/>
          <a:lstStyle/>
          <a:p>
            <a:r>
              <a:rPr lang="en-IN" dirty="0" smtClean="0">
                <a:solidFill>
                  <a:srgbClr val="FF6600"/>
                </a:solidFill>
              </a:rPr>
              <a:t>The sales representative must ask Sharma to wait and then tell him he will check in </a:t>
            </a:r>
            <a:r>
              <a:rPr lang="en-IN" dirty="0" smtClean="0">
                <a:solidFill>
                  <a:srgbClr val="FF6600"/>
                </a:solidFill>
              </a:rPr>
              <a:t>the </a:t>
            </a:r>
            <a:r>
              <a:rPr lang="en-IN" dirty="0" err="1" smtClean="0">
                <a:solidFill>
                  <a:srgbClr val="FF6600"/>
                </a:solidFill>
              </a:rPr>
              <a:t>godown</a:t>
            </a:r>
            <a:r>
              <a:rPr lang="en-IN" dirty="0" smtClean="0">
                <a:solidFill>
                  <a:srgbClr val="FF6600"/>
                </a:solidFill>
              </a:rPr>
              <a:t> </a:t>
            </a:r>
            <a:r>
              <a:rPr lang="en-IN" dirty="0" smtClean="0">
                <a:solidFill>
                  <a:srgbClr val="FF6600"/>
                </a:solidFill>
              </a:rPr>
              <a:t>or in other branches of the stores.</a:t>
            </a:r>
          </a:p>
          <a:p>
            <a:r>
              <a:rPr lang="en-IN" dirty="0" smtClean="0">
                <a:solidFill>
                  <a:srgbClr val="FF6600"/>
                </a:solidFill>
              </a:rPr>
              <a:t>After checking out yet the sales representative may not be able to get jeans of Sharma's size. Then he must tell Sharma that he can get his size jeans within a day or two after confirming from the stores manager.</a:t>
            </a:r>
            <a:endParaRPr lang="en-IN" dirty="0">
              <a:solidFill>
                <a:srgbClr val="FF66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 Do you think this situation would hamper the brand image of Shoppers Stop among its customers? Support your answer with an explanation.</a:t>
            </a:r>
            <a:br>
              <a:rPr lang="en-IN"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n-IN"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 Do you think the </a:t>
            </a:r>
            <a:r>
              <a:rPr lang="en-IN" sz="20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Sharmas</a:t>
            </a:r>
            <a:r>
              <a:rPr lang="en-IN"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are likely to visit Shoppers Stop again?</a:t>
            </a:r>
            <a:endParaRPr lang="en-IN"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txBody>
          <a:bodyPr>
            <a:normAutofit fontScale="77500" lnSpcReduction="20000"/>
          </a:bodyPr>
          <a:lstStyle/>
          <a:p>
            <a:endParaRPr lang="en-IN" dirty="0" smtClean="0"/>
          </a:p>
          <a:p>
            <a:r>
              <a:rPr lang="en-IN" dirty="0" smtClean="0">
                <a:solidFill>
                  <a:srgbClr val="FF6600"/>
                </a:solidFill>
              </a:rPr>
              <a:t>1. Definitely this situation would have a negative impact on this family because they would have travelled to Shoppers Stop only to buy branded clothes to maintain their status in society and find some good stuff. Now if this shop is not maintaining its stock and not checking the entire stock they receive for damages, they will gradually lose business. Even a small shop checks its wares for damages and sends them back to the supplier if they find any damages and such damaged clothes are usually sold as seconds. Families such as the above would not pay </a:t>
            </a:r>
            <a:r>
              <a:rPr lang="en-IN" dirty="0" err="1" smtClean="0">
                <a:solidFill>
                  <a:srgbClr val="FF6600"/>
                </a:solidFill>
              </a:rPr>
              <a:t>exhorbitant</a:t>
            </a:r>
            <a:r>
              <a:rPr lang="en-IN" dirty="0" smtClean="0">
                <a:solidFill>
                  <a:srgbClr val="FF6600"/>
                </a:solidFill>
              </a:rPr>
              <a:t> rates for seconds products.</a:t>
            </a:r>
          </a:p>
          <a:p>
            <a:r>
              <a:rPr lang="en-IN" dirty="0" smtClean="0">
                <a:solidFill>
                  <a:srgbClr val="FF6600"/>
                </a:solidFill>
              </a:rPr>
              <a:t>2. Because </a:t>
            </a:r>
            <a:r>
              <a:rPr lang="en-IN" dirty="0" err="1" smtClean="0">
                <a:solidFill>
                  <a:srgbClr val="FF6600"/>
                </a:solidFill>
              </a:rPr>
              <a:t>Sharmas</a:t>
            </a:r>
            <a:r>
              <a:rPr lang="en-IN" dirty="0" smtClean="0">
                <a:solidFill>
                  <a:srgbClr val="FF6600"/>
                </a:solidFill>
              </a:rPr>
              <a:t> are extremely busy in their careers, they probably plan activities such as shopping. I don't think they would bother to visit Shoppers Stop again because they may feel that Shoppers Stop is taking customers for granted and thinking they can sell any crap </a:t>
            </a:r>
            <a:r>
              <a:rPr lang="en-IN" dirty="0" smtClean="0">
                <a:solidFill>
                  <a:srgbClr val="FF6600"/>
                </a:solidFill>
              </a:rPr>
              <a:t>inferior to </a:t>
            </a:r>
            <a:r>
              <a:rPr lang="en-IN" dirty="0" smtClean="0">
                <a:solidFill>
                  <a:srgbClr val="FF6600"/>
                </a:solidFill>
              </a:rPr>
              <a:t>the customer just because of the brand and would not waste their time travelling all the way to Shoppers Stop. Next time they would prefer the neighbourhood clothes shops where they can bargain and get good stuff. Building brand is not sufficient, but they must strive to maintain </a:t>
            </a:r>
            <a:r>
              <a:rPr lang="en-IN" dirty="0" smtClean="0">
                <a:solidFill>
                  <a:srgbClr val="FF6600"/>
                </a:solidFill>
              </a:rPr>
              <a:t>high quality.</a:t>
            </a:r>
            <a:endParaRPr lang="en-IN" dirty="0" smtClean="0">
              <a:solidFill>
                <a:srgbClr val="FF6600"/>
              </a:solidFill>
            </a:endParaRPr>
          </a:p>
          <a:p>
            <a:endParaRPr lang="en-I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How will you motivate the customer to buy the product in such a situation?</a:t>
            </a:r>
            <a:endParaRPr lang="en-IN"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txBody>
          <a:bodyPr>
            <a:normAutofit fontScale="85000" lnSpcReduction="20000"/>
          </a:bodyPr>
          <a:lstStyle/>
          <a:p>
            <a:endParaRPr lang="en-IN" dirty="0" smtClean="0"/>
          </a:p>
          <a:p>
            <a:r>
              <a:rPr lang="en-IN" dirty="0" smtClean="0">
                <a:solidFill>
                  <a:srgbClr val="FF6600"/>
                </a:solidFill>
              </a:rPr>
              <a:t>Assuming that Shoppers Stop has some coupon scheme, wherein if a customer buys some product they get some redeemable points with which they can get some gifts. And with this assumption, I try to motivate her to buy the product by explaining to her about this scheme and list out the gift lists for different points.</a:t>
            </a:r>
          </a:p>
          <a:p>
            <a:r>
              <a:rPr lang="en-IN" dirty="0" smtClean="0">
                <a:solidFill>
                  <a:srgbClr val="FF6600"/>
                </a:solidFill>
              </a:rPr>
              <a:t>Some stores also have a membership card scheme, using which they get discounts the next time they purchase at the stores. If membership card scheme exists at Shoppers Stop, I would ask her if she is a member and if not ask her to become a member and motivate her by tempting her with discounts she can avail for purchases made in </a:t>
            </a:r>
            <a:r>
              <a:rPr lang="en-IN" dirty="0" err="1" smtClean="0">
                <a:solidFill>
                  <a:srgbClr val="FF6600"/>
                </a:solidFill>
              </a:rPr>
              <a:t>future.By</a:t>
            </a:r>
            <a:r>
              <a:rPr lang="en-IN" dirty="0" smtClean="0">
                <a:solidFill>
                  <a:srgbClr val="FF6600"/>
                </a:solidFill>
              </a:rPr>
              <a:t> talking about membership card scheme, she may be made to feel she is missing out on something attractive and therefore agree to become a member of the scheme and therefore buy the </a:t>
            </a:r>
            <a:r>
              <a:rPr lang="en-IN" dirty="0" err="1" smtClean="0">
                <a:solidFill>
                  <a:srgbClr val="FF6600"/>
                </a:solidFill>
              </a:rPr>
              <a:t>saree</a:t>
            </a:r>
            <a:r>
              <a:rPr lang="en-IN" dirty="0" smtClean="0">
                <a:solidFill>
                  <a:srgbClr val="FF6600"/>
                </a:solidFill>
              </a:rPr>
              <a:t> at the price displayed because she is made to believe by me that she is earning some points </a:t>
            </a:r>
            <a:r>
              <a:rPr lang="en-IN" dirty="0" smtClean="0">
                <a:solidFill>
                  <a:srgbClr val="FF6600"/>
                </a:solidFill>
              </a:rPr>
              <a:t> which she can leverage to get </a:t>
            </a:r>
            <a:r>
              <a:rPr lang="en-IN" dirty="0" smtClean="0">
                <a:solidFill>
                  <a:srgbClr val="FF6600"/>
                </a:solidFill>
              </a:rPr>
              <a:t>discounts when she buys in future.</a:t>
            </a:r>
          </a:p>
          <a:p>
            <a:pPr>
              <a:buNone/>
            </a:pPr>
            <a:endParaRPr lang="en-IN" dirty="0" smtClean="0">
              <a:solidFill>
                <a:srgbClr val="FFC000"/>
              </a:solidFill>
            </a:endParaRPr>
          </a:p>
          <a:p>
            <a:pPr>
              <a:buNone/>
            </a:pPr>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As a floor manager, what </a:t>
            </a:r>
            <a:r>
              <a:rPr lang="en-IN"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will </a:t>
            </a:r>
            <a:r>
              <a:rPr lang="en-IN"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be the best solution for customers who get irritated in long queues? Assume that there is no extra space for a new checkout counter.</a:t>
            </a:r>
            <a:endParaRPr lang="en-IN"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txBody>
          <a:bodyPr>
            <a:normAutofit fontScale="77500" lnSpcReduction="20000"/>
          </a:bodyPr>
          <a:lstStyle/>
          <a:p>
            <a:endParaRPr lang="en-IN" dirty="0" smtClean="0">
              <a:solidFill>
                <a:srgbClr val="FF6600"/>
              </a:solidFill>
            </a:endParaRPr>
          </a:p>
          <a:p>
            <a:r>
              <a:rPr lang="en-IN" dirty="0" smtClean="0">
                <a:solidFill>
                  <a:srgbClr val="FF6600"/>
                </a:solidFill>
              </a:rPr>
              <a:t>Since all customers are important for the shop, this would be a very tricky situation </a:t>
            </a:r>
            <a:r>
              <a:rPr lang="en-IN" dirty="0" smtClean="0">
                <a:solidFill>
                  <a:srgbClr val="FF6600"/>
                </a:solidFill>
              </a:rPr>
              <a:t>to be dealt by </a:t>
            </a:r>
            <a:r>
              <a:rPr lang="en-IN" dirty="0" smtClean="0">
                <a:solidFill>
                  <a:srgbClr val="FF6600"/>
                </a:solidFill>
              </a:rPr>
              <a:t>just taking care of one customer's irritation. </a:t>
            </a:r>
            <a:r>
              <a:rPr lang="en-IN" dirty="0" smtClean="0">
                <a:solidFill>
                  <a:srgbClr val="FF6600"/>
                </a:solidFill>
              </a:rPr>
              <a:t>The floor manager must </a:t>
            </a:r>
            <a:r>
              <a:rPr lang="en-IN" dirty="0" smtClean="0">
                <a:solidFill>
                  <a:srgbClr val="FF6600"/>
                </a:solidFill>
              </a:rPr>
              <a:t>apologise to the irritated customers </a:t>
            </a:r>
            <a:r>
              <a:rPr lang="en-IN" dirty="0" smtClean="0">
                <a:solidFill>
                  <a:srgbClr val="FF6600"/>
                </a:solidFill>
              </a:rPr>
              <a:t>for the </a:t>
            </a:r>
            <a:r>
              <a:rPr lang="en-IN" dirty="0" smtClean="0">
                <a:solidFill>
                  <a:srgbClr val="FF6600"/>
                </a:solidFill>
              </a:rPr>
              <a:t>long queues </a:t>
            </a:r>
            <a:r>
              <a:rPr lang="en-IN" dirty="0" smtClean="0">
                <a:solidFill>
                  <a:srgbClr val="FF6600"/>
                </a:solidFill>
              </a:rPr>
              <a:t>explaining </a:t>
            </a:r>
            <a:r>
              <a:rPr lang="en-IN" dirty="0" smtClean="0">
                <a:solidFill>
                  <a:srgbClr val="FF6600"/>
                </a:solidFill>
              </a:rPr>
              <a:t>to them that there is some external network problem and because of that swiping of cards is taking a little longer. </a:t>
            </a:r>
            <a:r>
              <a:rPr lang="en-IN" dirty="0" smtClean="0">
                <a:solidFill>
                  <a:srgbClr val="FF6600"/>
                </a:solidFill>
              </a:rPr>
              <a:t>And he can also </a:t>
            </a:r>
            <a:r>
              <a:rPr lang="en-IN" dirty="0" smtClean="0">
                <a:solidFill>
                  <a:srgbClr val="FF6600"/>
                </a:solidFill>
              </a:rPr>
              <a:t>let him know that the local area network of the stores is being upgraded with an higher end network switch and therefore </a:t>
            </a:r>
            <a:r>
              <a:rPr lang="en-IN" dirty="0" smtClean="0">
                <a:solidFill>
                  <a:srgbClr val="FF6600"/>
                </a:solidFill>
              </a:rPr>
              <a:t>they </a:t>
            </a:r>
            <a:r>
              <a:rPr lang="en-IN" dirty="0" smtClean="0">
                <a:solidFill>
                  <a:srgbClr val="FF6600"/>
                </a:solidFill>
              </a:rPr>
              <a:t>are </a:t>
            </a:r>
            <a:r>
              <a:rPr lang="en-IN" dirty="0" smtClean="0">
                <a:solidFill>
                  <a:srgbClr val="FF6600"/>
                </a:solidFill>
              </a:rPr>
              <a:t>presently </a:t>
            </a:r>
            <a:r>
              <a:rPr lang="en-IN" dirty="0" smtClean="0">
                <a:solidFill>
                  <a:srgbClr val="FF6600"/>
                </a:solidFill>
              </a:rPr>
              <a:t>using only one POS for billing and to forgive </a:t>
            </a:r>
            <a:r>
              <a:rPr lang="en-IN" dirty="0" smtClean="0">
                <a:solidFill>
                  <a:srgbClr val="FF6600"/>
                </a:solidFill>
              </a:rPr>
              <a:t>them </a:t>
            </a:r>
            <a:r>
              <a:rPr lang="en-IN" dirty="0" smtClean="0">
                <a:solidFill>
                  <a:srgbClr val="FF6600"/>
                </a:solidFill>
              </a:rPr>
              <a:t>for the inconvenience caused. The customer may be impressed with the fact that he or she is shopping at a real high-tech place and his or her anger may subside. By the time </a:t>
            </a:r>
            <a:r>
              <a:rPr lang="en-IN" dirty="0" smtClean="0">
                <a:solidFill>
                  <a:srgbClr val="FF6600"/>
                </a:solidFill>
              </a:rPr>
              <a:t>the floor manager has completed </a:t>
            </a:r>
            <a:r>
              <a:rPr lang="en-IN" dirty="0" smtClean="0">
                <a:solidFill>
                  <a:srgbClr val="FF6600"/>
                </a:solidFill>
              </a:rPr>
              <a:t>this explanation, the queue would have moved forward and it may be the customer's turn to pay the bill.</a:t>
            </a:r>
          </a:p>
          <a:p>
            <a:r>
              <a:rPr lang="en-IN" dirty="0" smtClean="0">
                <a:solidFill>
                  <a:srgbClr val="FF6600"/>
                </a:solidFill>
              </a:rPr>
              <a:t>The floor manager </a:t>
            </a:r>
            <a:r>
              <a:rPr lang="en-IN" dirty="0" smtClean="0">
                <a:solidFill>
                  <a:srgbClr val="FF6600"/>
                </a:solidFill>
              </a:rPr>
              <a:t>could have even spoken to </a:t>
            </a:r>
            <a:r>
              <a:rPr lang="en-IN" dirty="0" err="1" smtClean="0">
                <a:solidFill>
                  <a:srgbClr val="FF6600"/>
                </a:solidFill>
              </a:rPr>
              <a:t>Anjali</a:t>
            </a:r>
            <a:r>
              <a:rPr lang="en-IN" dirty="0" smtClean="0">
                <a:solidFill>
                  <a:srgbClr val="FF6600"/>
                </a:solidFill>
              </a:rPr>
              <a:t> and Deep and asked them about their school names, what class they are studying in only to divert their attention and this could also subside their irritation. Such situations must be dealt with good communication skills</a:t>
            </a:r>
            <a:r>
              <a:rPr lang="en-IN" dirty="0" smtClean="0">
                <a:solidFill>
                  <a:srgbClr val="FF6600"/>
                </a:solidFill>
              </a:rPr>
              <a:t>.</a:t>
            </a:r>
            <a:endParaRPr lang="en-IN" dirty="0" smtClean="0">
              <a:solidFill>
                <a:srgbClr val="FF66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What makes a customer choose one brand over the others in such a situation?</a:t>
            </a:r>
            <a:endParaRPr lang="en-IN"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txBody>
          <a:bodyPr>
            <a:normAutofit lnSpcReduction="10000"/>
          </a:bodyPr>
          <a:lstStyle/>
          <a:p>
            <a:endParaRPr lang="en-IN" dirty="0" smtClean="0">
              <a:solidFill>
                <a:srgbClr val="FF6600"/>
              </a:solidFill>
            </a:endParaRPr>
          </a:p>
          <a:p>
            <a:r>
              <a:rPr lang="en-IN" dirty="0" smtClean="0">
                <a:solidFill>
                  <a:srgbClr val="FF6600"/>
                </a:solidFill>
              </a:rPr>
              <a:t>The factors that make a customer choose one brand over the others in such a situation are </a:t>
            </a:r>
          </a:p>
          <a:p>
            <a:pPr lvl="1">
              <a:buFont typeface="Wingdings" pitchFamily="2" charset="2"/>
              <a:buChar char="Ø"/>
            </a:pPr>
            <a:r>
              <a:rPr lang="en-IN" dirty="0" smtClean="0">
                <a:solidFill>
                  <a:srgbClr val="FF6600"/>
                </a:solidFill>
              </a:rPr>
              <a:t>manufacturer's reputation, </a:t>
            </a:r>
          </a:p>
          <a:p>
            <a:pPr lvl="1">
              <a:buFont typeface="Wingdings" pitchFamily="2" charset="2"/>
              <a:buChar char="Ø"/>
            </a:pPr>
            <a:r>
              <a:rPr lang="en-IN" dirty="0" smtClean="0">
                <a:solidFill>
                  <a:srgbClr val="FF6600"/>
                </a:solidFill>
              </a:rPr>
              <a:t>advertisements in electronic and print media, </a:t>
            </a:r>
          </a:p>
          <a:p>
            <a:pPr lvl="1">
              <a:buFont typeface="Wingdings" pitchFamily="2" charset="2"/>
              <a:buChar char="Ø"/>
            </a:pPr>
            <a:r>
              <a:rPr lang="en-IN" dirty="0" smtClean="0">
                <a:solidFill>
                  <a:srgbClr val="FF6600"/>
                </a:solidFill>
              </a:rPr>
              <a:t>colours of the different models, </a:t>
            </a:r>
          </a:p>
          <a:p>
            <a:pPr lvl="1">
              <a:buFont typeface="Wingdings" pitchFamily="2" charset="2"/>
              <a:buChar char="Ø"/>
            </a:pPr>
            <a:r>
              <a:rPr lang="en-IN" dirty="0" smtClean="0">
                <a:solidFill>
                  <a:srgbClr val="FF6600"/>
                </a:solidFill>
              </a:rPr>
              <a:t>weight of the product </a:t>
            </a:r>
          </a:p>
          <a:p>
            <a:pPr lvl="1">
              <a:buFont typeface="Wingdings" pitchFamily="2" charset="2"/>
              <a:buChar char="Ø"/>
            </a:pPr>
            <a:r>
              <a:rPr lang="en-IN" dirty="0" smtClean="0">
                <a:solidFill>
                  <a:srgbClr val="FF6600"/>
                </a:solidFill>
              </a:rPr>
              <a:t>some value added features such as the levels of heating , provision for adding water that can be sprinkled while ironing.</a:t>
            </a:r>
          </a:p>
          <a:p>
            <a:pPr lvl="1">
              <a:buFont typeface="Wingdings" pitchFamily="2" charset="2"/>
              <a:buChar char="Ø"/>
            </a:pPr>
            <a:r>
              <a:rPr lang="en-IN" dirty="0" smtClean="0">
                <a:solidFill>
                  <a:srgbClr val="FF6600"/>
                </a:solidFill>
              </a:rPr>
              <a:t>Warranty and Guarantees</a:t>
            </a:r>
          </a:p>
          <a:p>
            <a:pPr lvl="1">
              <a:buFont typeface="Wingdings" pitchFamily="2" charset="2"/>
              <a:buChar char="Ø"/>
            </a:pPr>
            <a:r>
              <a:rPr lang="en-IN" dirty="0" smtClean="0">
                <a:solidFill>
                  <a:srgbClr val="FF6600"/>
                </a:solidFill>
              </a:rPr>
              <a:t>After Sales Services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Why do you think </a:t>
            </a:r>
            <a:r>
              <a:rPr lang="en-IN" sz="28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Rohit</a:t>
            </a:r>
            <a: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took so less time to decide the particular brand of cookies for his children?</a:t>
            </a:r>
            <a:br>
              <a:rPr lang="en-IN"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en-IN"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txBody>
          <a:bodyPr>
            <a:normAutofit fontScale="92500"/>
          </a:bodyPr>
          <a:lstStyle/>
          <a:p>
            <a:r>
              <a:rPr lang="en-IN" dirty="0" smtClean="0">
                <a:solidFill>
                  <a:srgbClr val="FF6600"/>
                </a:solidFill>
              </a:rPr>
              <a:t>Probably </a:t>
            </a:r>
            <a:r>
              <a:rPr lang="en-IN" dirty="0" err="1" smtClean="0">
                <a:solidFill>
                  <a:srgbClr val="FF6600"/>
                </a:solidFill>
              </a:rPr>
              <a:t>Rohit</a:t>
            </a:r>
            <a:r>
              <a:rPr lang="en-IN" dirty="0" smtClean="0">
                <a:solidFill>
                  <a:srgbClr val="FF6600"/>
                </a:solidFill>
              </a:rPr>
              <a:t> </a:t>
            </a:r>
            <a:r>
              <a:rPr lang="en-IN" dirty="0" smtClean="0">
                <a:solidFill>
                  <a:srgbClr val="FF6600"/>
                </a:solidFill>
              </a:rPr>
              <a:t>did not what </a:t>
            </a:r>
            <a:r>
              <a:rPr lang="en-IN" dirty="0" smtClean="0">
                <a:solidFill>
                  <a:srgbClr val="FF6600"/>
                </a:solidFill>
              </a:rPr>
              <a:t>to disappoint his children by refusing to buy them cookies they asked for and the reason why he took less time to decide upon a particular </a:t>
            </a:r>
            <a:r>
              <a:rPr lang="en-IN" dirty="0" smtClean="0">
                <a:solidFill>
                  <a:srgbClr val="FF6600"/>
                </a:solidFill>
              </a:rPr>
              <a:t>brand </a:t>
            </a:r>
            <a:r>
              <a:rPr lang="en-IN" dirty="0" smtClean="0">
                <a:solidFill>
                  <a:srgbClr val="FF6600"/>
                </a:solidFill>
              </a:rPr>
              <a:t>of cookies may not have anything to do with the branding of the cookies.</a:t>
            </a:r>
          </a:p>
          <a:p>
            <a:r>
              <a:rPr lang="en-IN" dirty="0" smtClean="0">
                <a:solidFill>
                  <a:srgbClr val="FF6600"/>
                </a:solidFill>
              </a:rPr>
              <a:t>The cookies the children asked for came free with another product and </a:t>
            </a:r>
            <a:r>
              <a:rPr lang="en-IN" dirty="0" err="1" smtClean="0">
                <a:solidFill>
                  <a:srgbClr val="FF6600"/>
                </a:solidFill>
              </a:rPr>
              <a:t>Rohit</a:t>
            </a:r>
            <a:r>
              <a:rPr lang="en-IN" dirty="0" smtClean="0">
                <a:solidFill>
                  <a:srgbClr val="FF6600"/>
                </a:solidFill>
              </a:rPr>
              <a:t> did not have to buy them separately. He would have seen that </a:t>
            </a:r>
            <a:r>
              <a:rPr lang="en-IN" dirty="0" err="1" smtClean="0">
                <a:solidFill>
                  <a:srgbClr val="FF6600"/>
                </a:solidFill>
              </a:rPr>
              <a:t>Sunfeast</a:t>
            </a:r>
            <a:r>
              <a:rPr lang="en-IN" dirty="0" smtClean="0">
                <a:solidFill>
                  <a:srgbClr val="FF6600"/>
                </a:solidFill>
              </a:rPr>
              <a:t> Dark Fantasy cookies that his children wanted came free along with </a:t>
            </a:r>
            <a:r>
              <a:rPr lang="en-IN" dirty="0" err="1" smtClean="0">
                <a:solidFill>
                  <a:srgbClr val="FF6600"/>
                </a:solidFill>
              </a:rPr>
              <a:t>Sunfeast</a:t>
            </a:r>
            <a:r>
              <a:rPr lang="en-IN" dirty="0" smtClean="0">
                <a:solidFill>
                  <a:srgbClr val="FF6600"/>
                </a:solidFill>
              </a:rPr>
              <a:t> Bourbon biscuits, he would be able to get biscuits along with the cookies and therefore decided on buying this brand since he was happy with </a:t>
            </a:r>
            <a:r>
              <a:rPr lang="en-IN" dirty="0" smtClean="0">
                <a:solidFill>
                  <a:srgbClr val="FF6600"/>
                </a:solidFill>
              </a:rPr>
              <a:t>the fact of getting two products for the price of one of them.</a:t>
            </a:r>
            <a:endParaRPr lang="en-IN" dirty="0" smtClean="0">
              <a:solidFill>
                <a:srgbClr val="FF6600"/>
              </a:solidFill>
            </a:endParaRPr>
          </a:p>
          <a:p>
            <a:endParaRPr lang="en-IN" dirty="0">
              <a:solidFill>
                <a:srgbClr val="FF660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77</TotalTime>
  <Words>1429</Words>
  <Application>Microsoft Office PowerPoint</Application>
  <PresentationFormat>On-screen Show (4:3)</PresentationFormat>
  <Paragraphs>47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Equity</vt:lpstr>
      <vt:lpstr>CASE STUDY – 1 One Evening At A Shopping Mall</vt:lpstr>
      <vt:lpstr>Why do you think Vinita is asking this question?  If you were the sales representive, what would be your response to Vinita's question?</vt:lpstr>
      <vt:lpstr>What do you infer from the preceding conversation among the family members of the Sharma family on family buying behaviour?</vt:lpstr>
      <vt:lpstr>How should a sales representative tackle such a situation? </vt:lpstr>
      <vt:lpstr>1. Do you think this situation would hamper the brand image of Shoppers Stop among its customers? Support your answer with an explanation. 2. Do you think the Sharmas are likely to visit Shoppers Stop again?</vt:lpstr>
      <vt:lpstr>How will you motivate the customer to buy the product in such a situation?</vt:lpstr>
      <vt:lpstr>As a floor manager, what  will be the best solution for customers who get irritated in long queues? Assume that there is no extra space for a new checkout counter.</vt:lpstr>
      <vt:lpstr>What makes a customer choose one brand over the others in such a situation?</vt:lpstr>
      <vt:lpstr>Why do you think Rohit took so less time to decide the particular brand of cookies for his children? </vt:lpstr>
      <vt:lpstr>1. In the situation mentioned above, who do you think is at fault - the floor manager of Spencer's or the Sunfeast company? Justify the answer. 2. Do you think that this situation will hamper the image of Sunfeast and leave an impression on the buyer's mind? 3. Could the SR have handled the situation in a more tactful way? If yes, how?</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root-user</dc:creator>
  <cp:lastModifiedBy>root-user</cp:lastModifiedBy>
  <cp:revision>69</cp:revision>
  <dcterms:created xsi:type="dcterms:W3CDTF">2015-04-09T12:48:47Z</dcterms:created>
  <dcterms:modified xsi:type="dcterms:W3CDTF">2015-04-09T14:54:03Z</dcterms:modified>
</cp:coreProperties>
</file>