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7" d="100"/>
          <a:sy n="77" d="100"/>
        </p:scale>
        <p:origin x="-1164" y="28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178B324B-27B5-48D3-9859-6CE475E34DA5}" type="datetimeFigureOut">
              <a:rPr lang="en-IN" smtClean="0"/>
              <a:pPr/>
              <a:t>18-04-2015</a:t>
            </a:fld>
            <a:endParaRPr lang="en-IN" dirty="0"/>
          </a:p>
        </p:txBody>
      </p:sp>
      <p:sp>
        <p:nvSpPr>
          <p:cNvPr id="17" name="Footer Placeholder 16"/>
          <p:cNvSpPr>
            <a:spLocks noGrp="1"/>
          </p:cNvSpPr>
          <p:nvPr>
            <p:ph type="ftr" sz="quarter" idx="11"/>
          </p:nvPr>
        </p:nvSpPr>
        <p:spPr/>
        <p:txBody>
          <a:bodyPr/>
          <a:lstStyle/>
          <a:p>
            <a:endParaRPr lang="en-IN" dirty="0"/>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533CAB67-48D8-422E-AFDE-06C9510D56E2}" type="slidenum">
              <a:rPr lang="en-IN" smtClean="0"/>
              <a:pPr/>
              <a:t>‹#›</a:t>
            </a:fld>
            <a:endParaRPr lang="en-IN" dirty="0"/>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78B324B-27B5-48D3-9859-6CE475E34DA5}" type="datetimeFigureOut">
              <a:rPr lang="en-IN" smtClean="0"/>
              <a:pPr/>
              <a:t>18-04-2015</a:t>
            </a:fld>
            <a:endParaRPr lang="en-IN" dirty="0"/>
          </a:p>
        </p:txBody>
      </p:sp>
      <p:sp>
        <p:nvSpPr>
          <p:cNvPr id="5" name="Footer Placeholder 4"/>
          <p:cNvSpPr>
            <a:spLocks noGrp="1"/>
          </p:cNvSpPr>
          <p:nvPr>
            <p:ph type="ftr" sz="quarter" idx="11"/>
          </p:nvPr>
        </p:nvSpPr>
        <p:spPr/>
        <p:txBody>
          <a:bodyPr/>
          <a:lstStyle/>
          <a:p>
            <a:endParaRPr lang="en-IN" dirty="0"/>
          </a:p>
        </p:txBody>
      </p:sp>
      <p:sp>
        <p:nvSpPr>
          <p:cNvPr id="6" name="Slide Number Placeholder 5"/>
          <p:cNvSpPr>
            <a:spLocks noGrp="1"/>
          </p:cNvSpPr>
          <p:nvPr>
            <p:ph type="sldNum" sz="quarter" idx="12"/>
          </p:nvPr>
        </p:nvSpPr>
        <p:spPr/>
        <p:txBody>
          <a:bodyPr/>
          <a:lstStyle/>
          <a:p>
            <a:fld id="{533CAB67-48D8-422E-AFDE-06C9510D56E2}" type="slidenum">
              <a:rPr lang="en-IN" smtClean="0"/>
              <a:pPr/>
              <a:t>‹#›</a:t>
            </a:fld>
            <a:endParaRPr lang="en-IN"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78B324B-27B5-48D3-9859-6CE475E34DA5}" type="datetimeFigureOut">
              <a:rPr lang="en-IN" smtClean="0"/>
              <a:pPr/>
              <a:t>18-04-2015</a:t>
            </a:fld>
            <a:endParaRPr lang="en-IN" dirty="0"/>
          </a:p>
        </p:txBody>
      </p:sp>
      <p:sp>
        <p:nvSpPr>
          <p:cNvPr id="5" name="Footer Placeholder 4"/>
          <p:cNvSpPr>
            <a:spLocks noGrp="1"/>
          </p:cNvSpPr>
          <p:nvPr>
            <p:ph type="ftr" sz="quarter" idx="11"/>
          </p:nvPr>
        </p:nvSpPr>
        <p:spPr/>
        <p:txBody>
          <a:bodyPr/>
          <a:lstStyle/>
          <a:p>
            <a:endParaRPr lang="en-IN" dirty="0"/>
          </a:p>
        </p:txBody>
      </p:sp>
      <p:sp>
        <p:nvSpPr>
          <p:cNvPr id="6" name="Slide Number Placeholder 5"/>
          <p:cNvSpPr>
            <a:spLocks noGrp="1"/>
          </p:cNvSpPr>
          <p:nvPr>
            <p:ph type="sldNum" sz="quarter" idx="12"/>
          </p:nvPr>
        </p:nvSpPr>
        <p:spPr/>
        <p:txBody>
          <a:bodyPr/>
          <a:lstStyle/>
          <a:p>
            <a:fld id="{533CAB67-48D8-422E-AFDE-06C9510D56E2}" type="slidenum">
              <a:rPr lang="en-IN" smtClean="0"/>
              <a:pPr/>
              <a:t>‹#›</a:t>
            </a:fld>
            <a:endParaRPr lang="en-IN"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178B324B-27B5-48D3-9859-6CE475E34DA5}" type="datetimeFigureOut">
              <a:rPr lang="en-IN" smtClean="0"/>
              <a:pPr/>
              <a:t>18-04-2015</a:t>
            </a:fld>
            <a:endParaRPr lang="en-IN" dirty="0"/>
          </a:p>
        </p:txBody>
      </p:sp>
      <p:sp>
        <p:nvSpPr>
          <p:cNvPr id="5" name="Footer Placeholder 4"/>
          <p:cNvSpPr>
            <a:spLocks noGrp="1"/>
          </p:cNvSpPr>
          <p:nvPr>
            <p:ph type="ftr" sz="quarter" idx="11"/>
          </p:nvPr>
        </p:nvSpPr>
        <p:spPr/>
        <p:txBody>
          <a:bodyPr/>
          <a:lstStyle/>
          <a:p>
            <a:endParaRPr lang="en-IN" dirty="0"/>
          </a:p>
        </p:txBody>
      </p:sp>
      <p:sp>
        <p:nvSpPr>
          <p:cNvPr id="6" name="Slide Number Placeholder 5"/>
          <p:cNvSpPr>
            <a:spLocks noGrp="1"/>
          </p:cNvSpPr>
          <p:nvPr>
            <p:ph type="sldNum" sz="quarter" idx="12"/>
          </p:nvPr>
        </p:nvSpPr>
        <p:spPr/>
        <p:txBody>
          <a:bodyPr/>
          <a:lstStyle/>
          <a:p>
            <a:fld id="{533CAB67-48D8-422E-AFDE-06C9510D56E2}" type="slidenum">
              <a:rPr lang="en-IN" smtClean="0"/>
              <a:pPr/>
              <a:t>‹#›</a:t>
            </a:fld>
            <a:endParaRPr lang="en-IN" dirty="0"/>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78B324B-27B5-48D3-9859-6CE475E34DA5}" type="datetimeFigureOut">
              <a:rPr lang="en-IN" smtClean="0"/>
              <a:pPr/>
              <a:t>18-04-2015</a:t>
            </a:fld>
            <a:endParaRPr lang="en-IN" dirty="0"/>
          </a:p>
        </p:txBody>
      </p:sp>
      <p:sp>
        <p:nvSpPr>
          <p:cNvPr id="5" name="Footer Placeholder 4"/>
          <p:cNvSpPr>
            <a:spLocks noGrp="1"/>
          </p:cNvSpPr>
          <p:nvPr>
            <p:ph type="ftr" sz="quarter" idx="11"/>
          </p:nvPr>
        </p:nvSpPr>
        <p:spPr>
          <a:xfrm>
            <a:off x="800100" y="6172200"/>
            <a:ext cx="4000500" cy="457200"/>
          </a:xfrm>
        </p:spPr>
        <p:txBody>
          <a:bodyPr/>
          <a:lstStyle/>
          <a:p>
            <a:endParaRPr lang="en-IN" dirty="0"/>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6" name="Slide Number Placeholder 5"/>
          <p:cNvSpPr>
            <a:spLocks noGrp="1"/>
          </p:cNvSpPr>
          <p:nvPr>
            <p:ph type="sldNum" sz="quarter" idx="12"/>
          </p:nvPr>
        </p:nvSpPr>
        <p:spPr>
          <a:xfrm>
            <a:off x="146304" y="6208776"/>
            <a:ext cx="457200" cy="457200"/>
          </a:xfrm>
        </p:spPr>
        <p:txBody>
          <a:bodyPr/>
          <a:lstStyle/>
          <a:p>
            <a:fld id="{533CAB67-48D8-422E-AFDE-06C9510D56E2}" type="slidenum">
              <a:rPr lang="en-IN" smtClean="0"/>
              <a:pPr/>
              <a:t>‹#›</a:t>
            </a:fld>
            <a:endParaRPr lang="en-IN"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178B324B-27B5-48D3-9859-6CE475E34DA5}" type="datetimeFigureOut">
              <a:rPr lang="en-IN" smtClean="0"/>
              <a:pPr/>
              <a:t>18-04-2015</a:t>
            </a:fld>
            <a:endParaRPr lang="en-IN" dirty="0"/>
          </a:p>
        </p:txBody>
      </p:sp>
      <p:sp>
        <p:nvSpPr>
          <p:cNvPr id="6" name="Footer Placeholder 5"/>
          <p:cNvSpPr>
            <a:spLocks noGrp="1"/>
          </p:cNvSpPr>
          <p:nvPr>
            <p:ph type="ftr" sz="quarter" idx="11"/>
          </p:nvPr>
        </p:nvSpPr>
        <p:spPr/>
        <p:txBody>
          <a:bodyPr/>
          <a:lstStyle/>
          <a:p>
            <a:endParaRPr lang="en-IN" dirty="0"/>
          </a:p>
        </p:txBody>
      </p:sp>
      <p:sp>
        <p:nvSpPr>
          <p:cNvPr id="7" name="Slide Number Placeholder 6"/>
          <p:cNvSpPr>
            <a:spLocks noGrp="1"/>
          </p:cNvSpPr>
          <p:nvPr>
            <p:ph type="sldNum" sz="quarter" idx="12"/>
          </p:nvPr>
        </p:nvSpPr>
        <p:spPr/>
        <p:txBody>
          <a:bodyPr/>
          <a:lstStyle/>
          <a:p>
            <a:fld id="{533CAB67-48D8-422E-AFDE-06C9510D56E2}" type="slidenum">
              <a:rPr lang="en-IN" smtClean="0"/>
              <a:pPr/>
              <a:t>‹#›</a:t>
            </a:fld>
            <a:endParaRPr lang="en-IN" dirty="0"/>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178B324B-27B5-48D3-9859-6CE475E34DA5}" type="datetimeFigureOut">
              <a:rPr lang="en-IN" smtClean="0"/>
              <a:pPr/>
              <a:t>18-04-2015</a:t>
            </a:fld>
            <a:endParaRPr lang="en-IN" dirty="0"/>
          </a:p>
        </p:txBody>
      </p:sp>
      <p:sp>
        <p:nvSpPr>
          <p:cNvPr id="8" name="Footer Placeholder 7"/>
          <p:cNvSpPr>
            <a:spLocks noGrp="1"/>
          </p:cNvSpPr>
          <p:nvPr>
            <p:ph type="ftr" sz="quarter" idx="11"/>
          </p:nvPr>
        </p:nvSpPr>
        <p:spPr/>
        <p:txBody>
          <a:bodyPr/>
          <a:lstStyle/>
          <a:p>
            <a:endParaRPr lang="en-IN" dirty="0"/>
          </a:p>
        </p:txBody>
      </p:sp>
      <p:sp>
        <p:nvSpPr>
          <p:cNvPr id="9" name="Slide Number Placeholder 8"/>
          <p:cNvSpPr>
            <a:spLocks noGrp="1"/>
          </p:cNvSpPr>
          <p:nvPr>
            <p:ph type="sldNum" sz="quarter" idx="12"/>
          </p:nvPr>
        </p:nvSpPr>
        <p:spPr/>
        <p:txBody>
          <a:bodyPr/>
          <a:lstStyle/>
          <a:p>
            <a:fld id="{533CAB67-48D8-422E-AFDE-06C9510D56E2}" type="slidenum">
              <a:rPr lang="en-IN" smtClean="0"/>
              <a:pPr/>
              <a:t>‹#›</a:t>
            </a:fld>
            <a:endParaRPr lang="en-IN" dirty="0"/>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78B324B-27B5-48D3-9859-6CE475E34DA5}" type="datetimeFigureOut">
              <a:rPr lang="en-IN" smtClean="0"/>
              <a:pPr/>
              <a:t>18-04-2015</a:t>
            </a:fld>
            <a:endParaRPr lang="en-IN" dirty="0"/>
          </a:p>
        </p:txBody>
      </p:sp>
      <p:sp>
        <p:nvSpPr>
          <p:cNvPr id="4" name="Footer Placeholder 3"/>
          <p:cNvSpPr>
            <a:spLocks noGrp="1"/>
          </p:cNvSpPr>
          <p:nvPr>
            <p:ph type="ftr" sz="quarter" idx="11"/>
          </p:nvPr>
        </p:nvSpPr>
        <p:spPr/>
        <p:txBody>
          <a:bodyPr/>
          <a:lstStyle/>
          <a:p>
            <a:endParaRPr lang="en-IN" dirty="0"/>
          </a:p>
        </p:txBody>
      </p:sp>
      <p:sp>
        <p:nvSpPr>
          <p:cNvPr id="5" name="Slide Number Placeholder 4"/>
          <p:cNvSpPr>
            <a:spLocks noGrp="1"/>
          </p:cNvSpPr>
          <p:nvPr>
            <p:ph type="sldNum" sz="quarter" idx="12"/>
          </p:nvPr>
        </p:nvSpPr>
        <p:spPr/>
        <p:txBody>
          <a:bodyPr/>
          <a:lstStyle/>
          <a:p>
            <a:fld id="{533CAB67-48D8-422E-AFDE-06C9510D56E2}" type="slidenum">
              <a:rPr lang="en-IN" smtClean="0"/>
              <a:pPr/>
              <a:t>‹#›</a:t>
            </a:fld>
            <a:endParaRPr lang="en-IN"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78B324B-27B5-48D3-9859-6CE475E34DA5}" type="datetimeFigureOut">
              <a:rPr lang="en-IN" smtClean="0"/>
              <a:pPr/>
              <a:t>18-04-2015</a:t>
            </a:fld>
            <a:endParaRPr lang="en-IN" dirty="0"/>
          </a:p>
        </p:txBody>
      </p:sp>
      <p:sp>
        <p:nvSpPr>
          <p:cNvPr id="3" name="Footer Placeholder 2"/>
          <p:cNvSpPr>
            <a:spLocks noGrp="1"/>
          </p:cNvSpPr>
          <p:nvPr>
            <p:ph type="ftr" sz="quarter" idx="11"/>
          </p:nvPr>
        </p:nvSpPr>
        <p:spPr/>
        <p:txBody>
          <a:bodyPr/>
          <a:lstStyle/>
          <a:p>
            <a:endParaRPr lang="en-IN" dirty="0"/>
          </a:p>
        </p:txBody>
      </p:sp>
      <p:sp>
        <p:nvSpPr>
          <p:cNvPr id="4" name="Slide Number Placeholder 3"/>
          <p:cNvSpPr>
            <a:spLocks noGrp="1"/>
          </p:cNvSpPr>
          <p:nvPr>
            <p:ph type="sldNum" sz="quarter" idx="12"/>
          </p:nvPr>
        </p:nvSpPr>
        <p:spPr/>
        <p:txBody>
          <a:bodyPr/>
          <a:lstStyle/>
          <a:p>
            <a:fld id="{533CAB67-48D8-422E-AFDE-06C9510D56E2}" type="slidenum">
              <a:rPr lang="en-IN" smtClean="0"/>
              <a:pPr/>
              <a:t>‹#›</a:t>
            </a:fld>
            <a:endParaRPr lang="en-IN"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78B324B-27B5-48D3-9859-6CE475E34DA5}" type="datetimeFigureOut">
              <a:rPr lang="en-IN" smtClean="0"/>
              <a:pPr/>
              <a:t>18-04-2015</a:t>
            </a:fld>
            <a:endParaRPr lang="en-IN" dirty="0"/>
          </a:p>
        </p:txBody>
      </p:sp>
      <p:sp>
        <p:nvSpPr>
          <p:cNvPr id="6" name="Footer Placeholder 5"/>
          <p:cNvSpPr>
            <a:spLocks noGrp="1"/>
          </p:cNvSpPr>
          <p:nvPr>
            <p:ph type="ftr" sz="quarter" idx="11"/>
          </p:nvPr>
        </p:nvSpPr>
        <p:spPr/>
        <p:txBody>
          <a:bodyPr/>
          <a:lstStyle/>
          <a:p>
            <a:endParaRPr lang="en-IN" dirty="0"/>
          </a:p>
        </p:txBody>
      </p:sp>
      <p:sp>
        <p:nvSpPr>
          <p:cNvPr id="7" name="Slide Number Placeholder 6"/>
          <p:cNvSpPr>
            <a:spLocks noGrp="1"/>
          </p:cNvSpPr>
          <p:nvPr>
            <p:ph type="sldNum" sz="quarter" idx="12"/>
          </p:nvPr>
        </p:nvSpPr>
        <p:spPr/>
        <p:txBody>
          <a:bodyPr/>
          <a:lstStyle/>
          <a:p>
            <a:fld id="{533CAB67-48D8-422E-AFDE-06C9510D56E2}" type="slidenum">
              <a:rPr lang="en-IN" smtClean="0"/>
              <a:pPr/>
              <a:t>‹#›</a:t>
            </a:fld>
            <a:endParaRPr lang="en-IN" dirty="0"/>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78B324B-27B5-48D3-9859-6CE475E34DA5}" type="datetimeFigureOut">
              <a:rPr lang="en-IN" smtClean="0"/>
              <a:pPr/>
              <a:t>18-04-2015</a:t>
            </a:fld>
            <a:endParaRPr lang="en-IN" dirty="0"/>
          </a:p>
        </p:txBody>
      </p:sp>
      <p:sp>
        <p:nvSpPr>
          <p:cNvPr id="6" name="Footer Placeholder 5"/>
          <p:cNvSpPr>
            <a:spLocks noGrp="1"/>
          </p:cNvSpPr>
          <p:nvPr>
            <p:ph type="ftr" sz="quarter" idx="11"/>
          </p:nvPr>
        </p:nvSpPr>
        <p:spPr>
          <a:xfrm>
            <a:off x="914400" y="6172200"/>
            <a:ext cx="3886200" cy="457200"/>
          </a:xfrm>
        </p:spPr>
        <p:txBody>
          <a:bodyPr/>
          <a:lstStyle/>
          <a:p>
            <a:endParaRPr lang="en-IN" dirty="0"/>
          </a:p>
        </p:txBody>
      </p:sp>
      <p:sp>
        <p:nvSpPr>
          <p:cNvPr id="7" name="Slide Number Placeholder 6"/>
          <p:cNvSpPr>
            <a:spLocks noGrp="1"/>
          </p:cNvSpPr>
          <p:nvPr>
            <p:ph type="sldNum" sz="quarter" idx="12"/>
          </p:nvPr>
        </p:nvSpPr>
        <p:spPr>
          <a:xfrm>
            <a:off x="146304" y="6208776"/>
            <a:ext cx="457200" cy="457200"/>
          </a:xfrm>
        </p:spPr>
        <p:txBody>
          <a:bodyPr/>
          <a:lstStyle/>
          <a:p>
            <a:fld id="{533CAB67-48D8-422E-AFDE-06C9510D56E2}" type="slidenum">
              <a:rPr lang="en-IN" smtClean="0"/>
              <a:pPr/>
              <a:t>‹#›</a:t>
            </a:fld>
            <a:endParaRPr lang="en-IN" dirty="0"/>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dirty="0"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178B324B-27B5-48D3-9859-6CE475E34DA5}" type="datetimeFigureOut">
              <a:rPr lang="en-IN" smtClean="0"/>
              <a:pPr/>
              <a:t>18-04-2015</a:t>
            </a:fld>
            <a:endParaRPr lang="en-IN" dirty="0"/>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IN" dirty="0"/>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533CAB67-48D8-422E-AFDE-06C9510D56E2}" type="slidenum">
              <a:rPr lang="en-IN" smtClean="0"/>
              <a:pPr/>
              <a:t>‹#›</a:t>
            </a:fld>
            <a:endParaRPr lang="en-IN"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normAutofit fontScale="92500" lnSpcReduction="20000"/>
          </a:bodyPr>
          <a:lstStyle/>
          <a:p>
            <a:r>
              <a:rPr lang="en-IN" dirty="0" smtClean="0"/>
              <a:t>Presented by Suma Gopalakrishna</a:t>
            </a:r>
          </a:p>
          <a:p>
            <a:r>
              <a:rPr lang="en-IN" dirty="0" smtClean="0"/>
              <a:t>SMP - IIMC</a:t>
            </a:r>
          </a:p>
          <a:p>
            <a:r>
              <a:rPr lang="en-IN" dirty="0" smtClean="0"/>
              <a:t>Batch11</a:t>
            </a:r>
          </a:p>
          <a:p>
            <a:r>
              <a:rPr lang="en-IN" dirty="0" smtClean="0"/>
              <a:t>Jayanagar Center</a:t>
            </a:r>
            <a:endParaRPr lang="en-IN" dirty="0"/>
          </a:p>
        </p:txBody>
      </p:sp>
      <p:sp>
        <p:nvSpPr>
          <p:cNvPr id="2" name="Title 1"/>
          <p:cNvSpPr>
            <a:spLocks noGrp="1"/>
          </p:cNvSpPr>
          <p:nvPr>
            <p:ph type="ctrTitle"/>
          </p:nvPr>
        </p:nvSpPr>
        <p:spPr/>
        <p:txBody>
          <a:bodyPr>
            <a:normAutofit fontScale="90000"/>
          </a:bodyPr>
          <a:lstStyle/>
          <a:p>
            <a:r>
              <a:rPr lang="en-IN" dirty="0" smtClean="0"/>
              <a:t>Case Study  - </a:t>
            </a:r>
            <a:r>
              <a:rPr lang="en-IN" sz="2200" dirty="0" smtClean="0"/>
              <a:t>Segmentation-Targeting &amp; Positioning</a:t>
            </a:r>
            <a:r>
              <a:rPr lang="en-IN" dirty="0" smtClean="0"/>
              <a:t/>
            </a:r>
            <a:br>
              <a:rPr lang="en-IN" dirty="0" smtClean="0"/>
            </a:br>
            <a:r>
              <a:rPr lang="en-IN" dirty="0" smtClean="0"/>
              <a:t>Chotukool from Godrej</a:t>
            </a:r>
            <a:br>
              <a:rPr lang="en-IN" dirty="0" smtClean="0"/>
            </a:br>
            <a:endParaRPr lang="en-IN" sz="22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IN"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Positioning of Chotukool</a:t>
            </a:r>
            <a:endParaRPr lang="en-IN"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5" name="Content Placeholder 4"/>
          <p:cNvSpPr>
            <a:spLocks noGrp="1"/>
          </p:cNvSpPr>
          <p:nvPr>
            <p:ph sz="quarter" idx="1"/>
          </p:nvPr>
        </p:nvSpPr>
        <p:spPr/>
        <p:style>
          <a:lnRef idx="2">
            <a:schemeClr val="accent1"/>
          </a:lnRef>
          <a:fillRef idx="1">
            <a:schemeClr val="lt1"/>
          </a:fillRef>
          <a:effectRef idx="0">
            <a:schemeClr val="accent1"/>
          </a:effectRef>
          <a:fontRef idx="minor">
            <a:schemeClr val="dk1"/>
          </a:fontRef>
        </p:style>
        <p:txBody>
          <a:bodyPr/>
          <a:lstStyle/>
          <a:p>
            <a:r>
              <a:rPr lang="en-IN" dirty="0" smtClean="0">
                <a:solidFill>
                  <a:schemeClr val="accent2">
                    <a:lumMod val="60000"/>
                    <a:lumOff val="40000"/>
                  </a:schemeClr>
                </a:solidFill>
              </a:rPr>
              <a:t>Brand is Chotukool and positioning is it provides cool comfort, convenience and social status to rural India. And expected market share is 100%.</a:t>
            </a:r>
            <a:endParaRPr lang="en-IN" dirty="0">
              <a:solidFill>
                <a:schemeClr val="accent2">
                  <a:lumMod val="60000"/>
                  <a:lumOff val="40000"/>
                </a:schemeClr>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Chotukool  - Product Specifications</a:t>
            </a:r>
            <a:endParaRPr lang="en-IN"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3" name="Content Placeholder 2"/>
          <p:cNvSpPr>
            <a:spLocks noGrp="1"/>
          </p:cNvSpPr>
          <p:nvPr>
            <p:ph sz="quarter" idx="1"/>
          </p:nvPr>
        </p:nvSpPr>
        <p:spPr/>
        <p:style>
          <a:lnRef idx="2">
            <a:schemeClr val="accent1"/>
          </a:lnRef>
          <a:fillRef idx="1">
            <a:schemeClr val="lt1"/>
          </a:fillRef>
          <a:effectRef idx="0">
            <a:schemeClr val="accent1"/>
          </a:effectRef>
          <a:fontRef idx="minor">
            <a:schemeClr val="dk1"/>
          </a:fontRef>
        </p:style>
        <p:txBody>
          <a:bodyPr>
            <a:normAutofit fontScale="77500" lnSpcReduction="20000"/>
          </a:bodyPr>
          <a:lstStyle/>
          <a:p>
            <a:pPr lvl="0"/>
            <a:r>
              <a:rPr lang="en-IN" dirty="0" smtClean="0">
                <a:solidFill>
                  <a:schemeClr val="accent2">
                    <a:lumMod val="60000"/>
                    <a:lumOff val="40000"/>
                  </a:schemeClr>
                </a:solidFill>
              </a:rPr>
              <a:t>Affordable</a:t>
            </a:r>
          </a:p>
          <a:p>
            <a:pPr lvl="0"/>
            <a:r>
              <a:rPr lang="en-IN" dirty="0" smtClean="0">
                <a:solidFill>
                  <a:schemeClr val="accent2">
                    <a:lumMod val="60000"/>
                    <a:lumOff val="40000"/>
                  </a:schemeClr>
                </a:solidFill>
              </a:rPr>
              <a:t>Portable</a:t>
            </a:r>
          </a:p>
          <a:p>
            <a:pPr lvl="0"/>
            <a:r>
              <a:rPr lang="en-IN" dirty="0" smtClean="0">
                <a:solidFill>
                  <a:schemeClr val="accent2">
                    <a:lumMod val="60000"/>
                    <a:lumOff val="40000"/>
                  </a:schemeClr>
                </a:solidFill>
              </a:rPr>
              <a:t>Low-energy-consuming refrigerator, because it works without compressor and leverages a  solid-state cooling technique known as Peltier effect.</a:t>
            </a:r>
          </a:p>
          <a:p>
            <a:pPr lvl="0"/>
            <a:r>
              <a:rPr lang="en-IN" dirty="0" smtClean="0">
                <a:solidFill>
                  <a:schemeClr val="accent2">
                    <a:lumMod val="60000"/>
                    <a:lumOff val="40000"/>
                  </a:schemeClr>
                </a:solidFill>
              </a:rPr>
              <a:t>It works both on AC and DC power</a:t>
            </a:r>
          </a:p>
          <a:p>
            <a:pPr lvl="0"/>
            <a:r>
              <a:rPr lang="en-IN" dirty="0" smtClean="0">
                <a:solidFill>
                  <a:schemeClr val="accent2">
                    <a:lumMod val="60000"/>
                    <a:lumOff val="40000"/>
                  </a:schemeClr>
                </a:solidFill>
              </a:rPr>
              <a:t>Compact (30-40 ltrs)</a:t>
            </a:r>
          </a:p>
          <a:p>
            <a:pPr lvl="0"/>
            <a:r>
              <a:rPr lang="en-IN" dirty="0" smtClean="0">
                <a:solidFill>
                  <a:schemeClr val="accent2">
                    <a:lumMod val="60000"/>
                    <a:lumOff val="40000"/>
                  </a:schemeClr>
                </a:solidFill>
              </a:rPr>
              <a:t>Top-loading</a:t>
            </a:r>
          </a:p>
          <a:p>
            <a:pPr lvl="0"/>
            <a:r>
              <a:rPr lang="en-IN" dirty="0" smtClean="0">
                <a:solidFill>
                  <a:schemeClr val="accent2">
                    <a:lumMod val="60000"/>
                    <a:lumOff val="40000"/>
                  </a:schemeClr>
                </a:solidFill>
              </a:rPr>
              <a:t>Lighweight</a:t>
            </a:r>
          </a:p>
          <a:p>
            <a:pPr lvl="0"/>
            <a:r>
              <a:rPr lang="en-IN" dirty="0" smtClean="0">
                <a:solidFill>
                  <a:schemeClr val="accent2">
                    <a:lumMod val="60000"/>
                    <a:lumOff val="40000"/>
                  </a:schemeClr>
                </a:solidFill>
              </a:rPr>
              <a:t>Comes in vibrant colours</a:t>
            </a:r>
          </a:p>
          <a:p>
            <a:pPr lvl="0"/>
            <a:r>
              <a:rPr lang="en-IN" dirty="0" smtClean="0">
                <a:solidFill>
                  <a:schemeClr val="accent2">
                    <a:lumMod val="60000"/>
                    <a:lumOff val="40000"/>
                  </a:schemeClr>
                </a:solidFill>
              </a:rPr>
              <a:t>Cooling chip with fan similar to that being leveraged in computers.</a:t>
            </a:r>
          </a:p>
          <a:p>
            <a:pPr lvl="0"/>
            <a:r>
              <a:rPr lang="en-IN" dirty="0" smtClean="0">
                <a:solidFill>
                  <a:schemeClr val="accent2">
                    <a:lumMod val="60000"/>
                    <a:lumOff val="40000"/>
                  </a:schemeClr>
                </a:solidFill>
              </a:rPr>
              <a:t>Created by a branded, century-old Indian conglomerate, Godrej and Boyce.</a:t>
            </a:r>
          </a:p>
          <a:p>
            <a:r>
              <a:rPr lang="en-IN" dirty="0" smtClean="0">
                <a:solidFill>
                  <a:schemeClr val="accent2">
                    <a:lumMod val="60000"/>
                    <a:lumOff val="40000"/>
                  </a:schemeClr>
                </a:solidFill>
              </a:rPr>
              <a:t>Low prices to overcome the income constraints.</a:t>
            </a:r>
            <a:endParaRPr lang="en-IN" dirty="0">
              <a:solidFill>
                <a:schemeClr val="accent2">
                  <a:lumMod val="60000"/>
                  <a:lumOff val="40000"/>
                </a:schemeClr>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IN"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Perpetual Mapping</a:t>
            </a:r>
            <a:endParaRPr lang="en-IN"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pic>
        <p:nvPicPr>
          <p:cNvPr id="4" name="Content Placeholder 3"/>
          <p:cNvPicPr>
            <a:picLocks noGrp="1"/>
          </p:cNvPicPr>
          <p:nvPr>
            <p:ph sz="quarter" idx="1"/>
          </p:nvPr>
        </p:nvPicPr>
        <p:blipFill>
          <a:blip r:embed="rId2" cstate="print"/>
          <a:srcRect/>
          <a:stretch>
            <a:fillRect/>
          </a:stretch>
        </p:blipFill>
        <p:spPr bwMode="auto">
          <a:xfrm>
            <a:off x="180000" y="1349381"/>
            <a:ext cx="8827479" cy="531997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IN"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Introduction</a:t>
            </a:r>
            <a:endParaRPr lang="en-IN" dirty="0"/>
          </a:p>
        </p:txBody>
      </p:sp>
      <p:sp>
        <p:nvSpPr>
          <p:cNvPr id="3" name="Content Placeholder 2"/>
          <p:cNvSpPr>
            <a:spLocks noGrp="1"/>
          </p:cNvSpPr>
          <p:nvPr>
            <p:ph sz="quarter" idx="1"/>
          </p:nvPr>
        </p:nvSpPr>
        <p:spPr/>
        <p:style>
          <a:lnRef idx="2">
            <a:schemeClr val="accent1"/>
          </a:lnRef>
          <a:fillRef idx="1">
            <a:schemeClr val="lt1"/>
          </a:fillRef>
          <a:effectRef idx="0">
            <a:schemeClr val="accent1"/>
          </a:effectRef>
          <a:fontRef idx="minor">
            <a:schemeClr val="dk1"/>
          </a:fontRef>
        </p:style>
        <p:txBody>
          <a:bodyPr>
            <a:normAutofit fontScale="92500" lnSpcReduction="20000"/>
          </a:bodyPr>
          <a:lstStyle/>
          <a:p>
            <a:r>
              <a:rPr lang="en-IN" dirty="0" smtClean="0">
                <a:solidFill>
                  <a:schemeClr val="accent2">
                    <a:lumMod val="60000"/>
                    <a:lumOff val="40000"/>
                  </a:schemeClr>
                </a:solidFill>
              </a:rPr>
              <a:t>Sundar Raman Gopalan wanted to do something different after 25 years of work experience at Godrej &amp; Boyce Mfg. Co. Ltd. </a:t>
            </a:r>
          </a:p>
          <a:p>
            <a:r>
              <a:rPr lang="en-IN" dirty="0" smtClean="0">
                <a:solidFill>
                  <a:schemeClr val="accent2">
                    <a:lumMod val="60000"/>
                    <a:lumOff val="40000"/>
                  </a:schemeClr>
                </a:solidFill>
              </a:rPr>
              <a:t>He wants to come up with an idea to solve a problem of the Indian villagers. As a result of the manifestation of his idea, he wants to hear “Chotu, thanda leke aa” in rural households. He wants to produce a durable good namely a mini-fridge, a miniature model of the regular fridge to cater to the rural markets.We may consider he is creating a new need or want in rural households.</a:t>
            </a:r>
          </a:p>
          <a:p>
            <a:r>
              <a:rPr lang="en-IN" dirty="0" smtClean="0">
                <a:solidFill>
                  <a:schemeClr val="accent2">
                    <a:lumMod val="60000"/>
                    <a:lumOff val="40000"/>
                  </a:schemeClr>
                </a:solidFill>
              </a:rPr>
              <a:t>Here Sundar Raman wants to serve the poor and also generate income for the company. For this he leverages innovative ways to cater to requirements of the poorer consumers.</a:t>
            </a:r>
          </a:p>
          <a:p>
            <a:r>
              <a:rPr lang="en-IN" dirty="0" smtClean="0">
                <a:solidFill>
                  <a:schemeClr val="accent2">
                    <a:lumMod val="60000"/>
                    <a:lumOff val="40000"/>
                  </a:schemeClr>
                </a:solidFill>
              </a:rPr>
              <a:t>He takes the village women’s support to create and market the product and leverages it for designing the communication strategy.</a:t>
            </a:r>
            <a:endParaRPr lang="en-IN" dirty="0">
              <a:solidFill>
                <a:schemeClr val="accent2">
                  <a:lumMod val="60000"/>
                  <a:lumOff val="40000"/>
                </a:schemeClr>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Market Segmentation &amp;Target Market</a:t>
            </a:r>
            <a:endParaRPr lang="en-IN"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3" name="Content Placeholder 2"/>
          <p:cNvSpPr>
            <a:spLocks noGrp="1"/>
          </p:cNvSpPr>
          <p:nvPr>
            <p:ph sz="quarter" idx="1"/>
          </p:nvPr>
        </p:nvSpPr>
        <p:spPr/>
        <p:style>
          <a:lnRef idx="2">
            <a:schemeClr val="accent1"/>
          </a:lnRef>
          <a:fillRef idx="1">
            <a:schemeClr val="lt1"/>
          </a:fillRef>
          <a:effectRef idx="0">
            <a:schemeClr val="accent1"/>
          </a:effectRef>
          <a:fontRef idx="minor">
            <a:schemeClr val="dk1"/>
          </a:fontRef>
        </p:style>
        <p:txBody>
          <a:bodyPr>
            <a:normAutofit fontScale="92500" lnSpcReduction="10000"/>
          </a:bodyPr>
          <a:lstStyle/>
          <a:p>
            <a:r>
              <a:rPr lang="en-IN" dirty="0" smtClean="0">
                <a:solidFill>
                  <a:schemeClr val="accent2">
                    <a:lumMod val="60000"/>
                    <a:lumOff val="40000"/>
                  </a:schemeClr>
                </a:solidFill>
              </a:rPr>
              <a:t>The level of Market Segmentation considered is Segment Marketing.</a:t>
            </a:r>
          </a:p>
          <a:p>
            <a:r>
              <a:rPr lang="en-IN" dirty="0" smtClean="0">
                <a:solidFill>
                  <a:schemeClr val="accent2">
                    <a:lumMod val="60000"/>
                    <a:lumOff val="40000"/>
                  </a:schemeClr>
                </a:solidFill>
              </a:rPr>
              <a:t>Here the market segments can be considered to be Urban India and Rural India.</a:t>
            </a:r>
          </a:p>
          <a:p>
            <a:r>
              <a:rPr lang="en-IN" dirty="0" smtClean="0">
                <a:solidFill>
                  <a:schemeClr val="accent2">
                    <a:lumMod val="60000"/>
                    <a:lumOff val="40000"/>
                  </a:schemeClr>
                </a:solidFill>
              </a:rPr>
              <a:t>Further the market segment Rural India is segmented into rich and the poor. </a:t>
            </a:r>
          </a:p>
          <a:p>
            <a:r>
              <a:rPr lang="en-IN" dirty="0" smtClean="0">
                <a:solidFill>
                  <a:schemeClr val="accent2">
                    <a:lumMod val="60000"/>
                    <a:lumOff val="40000"/>
                  </a:schemeClr>
                </a:solidFill>
              </a:rPr>
              <a:t>He selects the “poor people of rural India” as the main Target Market segment.</a:t>
            </a:r>
          </a:p>
          <a:p>
            <a:r>
              <a:rPr lang="en-IN" dirty="0" smtClean="0">
                <a:solidFill>
                  <a:schemeClr val="accent2">
                    <a:lumMod val="60000"/>
                    <a:lumOff val="40000"/>
                  </a:schemeClr>
                </a:solidFill>
              </a:rPr>
              <a:t>Target Market Segment – Low income markets of India’s BoP(Bottom Of Pyramid) consumers.</a:t>
            </a:r>
          </a:p>
          <a:p>
            <a:r>
              <a:rPr lang="en-IN" dirty="0" smtClean="0">
                <a:solidFill>
                  <a:schemeClr val="accent2">
                    <a:lumMod val="60000"/>
                    <a:lumOff val="40000"/>
                  </a:schemeClr>
                </a:solidFill>
              </a:rPr>
              <a:t>Targeting the BoP consumers leads to significant growth and profits for the company.</a:t>
            </a:r>
            <a:endParaRPr lang="en-IN" dirty="0">
              <a:solidFill>
                <a:schemeClr val="accent2">
                  <a:lumMod val="60000"/>
                  <a:lumOff val="40000"/>
                </a:schemeClr>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IN"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Segmentation Process</a:t>
            </a:r>
            <a:endParaRPr lang="en-IN"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3" name="Content Placeholder 2"/>
          <p:cNvSpPr>
            <a:spLocks noGrp="1"/>
          </p:cNvSpPr>
          <p:nvPr>
            <p:ph sz="quarter" idx="1"/>
          </p:nvPr>
        </p:nvSpPr>
        <p:spPr/>
        <p:style>
          <a:lnRef idx="2">
            <a:schemeClr val="accent1"/>
          </a:lnRef>
          <a:fillRef idx="1">
            <a:schemeClr val="lt1"/>
          </a:fillRef>
          <a:effectRef idx="0">
            <a:schemeClr val="accent1"/>
          </a:effectRef>
          <a:fontRef idx="minor">
            <a:schemeClr val="dk1"/>
          </a:fontRef>
        </p:style>
        <p:txBody>
          <a:bodyPr>
            <a:normAutofit fontScale="85000" lnSpcReduction="10000"/>
          </a:bodyPr>
          <a:lstStyle/>
          <a:p>
            <a:r>
              <a:rPr lang="en-IN" dirty="0" smtClean="0">
                <a:solidFill>
                  <a:schemeClr val="accent2">
                    <a:lumMod val="60000"/>
                    <a:lumOff val="40000"/>
                  </a:schemeClr>
                </a:solidFill>
              </a:rPr>
              <a:t>Sundar Raman and team does a need-based segmentation in order to introduce need for refrigeration in very rural household.Here he is not actually solving any consumption problem, rather introducing a new consumer product to rural India.</a:t>
            </a:r>
          </a:p>
          <a:p>
            <a:r>
              <a:rPr lang="en-IN" dirty="0" smtClean="0">
                <a:solidFill>
                  <a:schemeClr val="accent2">
                    <a:lumMod val="60000"/>
                    <a:lumOff val="40000"/>
                  </a:schemeClr>
                </a:solidFill>
              </a:rPr>
              <a:t>Then identifies the segment based on segmentation variables.</a:t>
            </a:r>
          </a:p>
          <a:p>
            <a:r>
              <a:rPr lang="en-IN" dirty="0" smtClean="0">
                <a:solidFill>
                  <a:schemeClr val="accent2">
                    <a:lumMod val="60000"/>
                    <a:lumOff val="40000"/>
                  </a:schemeClr>
                </a:solidFill>
              </a:rPr>
              <a:t>Regarding the Segment Attractiveness, they expect to get 100% sales from rural areas, and with support and encouragement and along with entrepreneurship plans, firm is confident to see a huge growth in the next 3 to 5 years, especially in rural areas. Also the existing mini-fridges do not have all the features Chotukool offers and therefore are not competitors for Chotukool. It has identified rural India as the most promising segment and also targeted the Urban India. There is also mention that, they will target South Asian countries also.In rural India, company is using DoP, MFIs and SHGs to market the product.</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IN"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Segmentation Process</a:t>
            </a:r>
            <a:endParaRPr lang="en-IN"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3" name="Content Placeholder 2"/>
          <p:cNvSpPr>
            <a:spLocks noGrp="1"/>
          </p:cNvSpPr>
          <p:nvPr>
            <p:ph sz="quarter" idx="1"/>
          </p:nvPr>
        </p:nvSpPr>
        <p:spPr/>
        <p:style>
          <a:lnRef idx="2">
            <a:schemeClr val="accent1"/>
          </a:lnRef>
          <a:fillRef idx="1">
            <a:schemeClr val="lt1"/>
          </a:fillRef>
          <a:effectRef idx="0">
            <a:schemeClr val="accent1"/>
          </a:effectRef>
          <a:fontRef idx="minor">
            <a:schemeClr val="dk1"/>
          </a:fontRef>
        </p:style>
        <p:txBody>
          <a:bodyPr>
            <a:normAutofit fontScale="85000" lnSpcReduction="20000"/>
          </a:bodyPr>
          <a:lstStyle/>
          <a:p>
            <a:r>
              <a:rPr lang="en-IN" dirty="0" smtClean="0">
                <a:solidFill>
                  <a:schemeClr val="accent2">
                    <a:lumMod val="60000"/>
                    <a:lumOff val="40000"/>
                  </a:schemeClr>
                </a:solidFill>
              </a:rPr>
              <a:t>For Segment positioning, they come up with a product-price positioning strategy. For example, in Maharastra an woman who has become an equity stakeholder in a company called Sakhi Retail Co. , has convinced Godrej &amp; Boyce to reduce the price from Rs.3700/- to Rs. 3,200/-. Also 100 prototypes of the products are being tested in different locations.</a:t>
            </a:r>
          </a:p>
          <a:p>
            <a:r>
              <a:rPr lang="en-IN" dirty="0" smtClean="0">
                <a:solidFill>
                  <a:schemeClr val="accent2">
                    <a:lumMod val="60000"/>
                    <a:lumOff val="40000"/>
                  </a:schemeClr>
                </a:solidFill>
              </a:rPr>
              <a:t>Leverages a Marketing–Mix Strategy, wherein he includes all aspects of the marketing mix namely product, price, promotion and place.</a:t>
            </a:r>
          </a:p>
          <a:p>
            <a:r>
              <a:rPr lang="en-IN" dirty="0" smtClean="0">
                <a:solidFill>
                  <a:schemeClr val="accent2">
                    <a:lumMod val="60000"/>
                    <a:lumOff val="40000"/>
                  </a:schemeClr>
                </a:solidFill>
              </a:rPr>
              <a:t>The product is a nano-refrigerator called Chotukool.</a:t>
            </a:r>
          </a:p>
          <a:p>
            <a:r>
              <a:rPr lang="en-IN" dirty="0" smtClean="0">
                <a:solidFill>
                  <a:schemeClr val="accent2">
                    <a:lumMod val="60000"/>
                    <a:lumOff val="40000"/>
                  </a:schemeClr>
                </a:solidFill>
              </a:rPr>
              <a:t>It is priced at Rs. 3700/-</a:t>
            </a:r>
          </a:p>
          <a:p>
            <a:r>
              <a:rPr lang="en-IN" dirty="0" smtClean="0">
                <a:solidFill>
                  <a:schemeClr val="accent2">
                    <a:lumMod val="60000"/>
                    <a:lumOff val="40000"/>
                  </a:schemeClr>
                </a:solidFill>
              </a:rPr>
              <a:t>It conducted demonstrations to consumers explaining about the features and benefits and demonstrated how perishable food products could be stored for longer duration of time.</a:t>
            </a:r>
          </a:p>
          <a:p>
            <a:r>
              <a:rPr lang="en-IN" dirty="0" smtClean="0">
                <a:solidFill>
                  <a:schemeClr val="accent2">
                    <a:lumMod val="60000"/>
                    <a:lumOff val="40000"/>
                  </a:schemeClr>
                </a:solidFill>
              </a:rPr>
              <a:t>The places are various villages and some cities in India.</a:t>
            </a:r>
            <a:endParaRPr lang="en-IN" dirty="0">
              <a:solidFill>
                <a:schemeClr val="accent2">
                  <a:lumMod val="60000"/>
                  <a:lumOff val="40000"/>
                </a:schemeClr>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IN"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Segmenting Rural Markets</a:t>
            </a:r>
            <a:endParaRPr lang="en-IN"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3" name="Content Placeholder 2"/>
          <p:cNvSpPr>
            <a:spLocks noGrp="1"/>
          </p:cNvSpPr>
          <p:nvPr>
            <p:ph sz="quarter" idx="1"/>
          </p:nvPr>
        </p:nvSpPr>
        <p:spPr/>
        <p:style>
          <a:lnRef idx="2">
            <a:schemeClr val="accent1"/>
          </a:lnRef>
          <a:fillRef idx="1">
            <a:schemeClr val="lt1"/>
          </a:fillRef>
          <a:effectRef idx="0">
            <a:schemeClr val="accent1"/>
          </a:effectRef>
          <a:fontRef idx="minor">
            <a:schemeClr val="dk1"/>
          </a:fontRef>
        </p:style>
        <p:txBody>
          <a:bodyPr>
            <a:normAutofit lnSpcReduction="10000"/>
          </a:bodyPr>
          <a:lstStyle/>
          <a:p>
            <a:r>
              <a:rPr lang="en-IN" dirty="0" smtClean="0">
                <a:solidFill>
                  <a:schemeClr val="accent2">
                    <a:lumMod val="60000"/>
                    <a:lumOff val="40000"/>
                  </a:schemeClr>
                </a:solidFill>
              </a:rPr>
              <a:t>Factors considered for rural market by Sundar Raman are,</a:t>
            </a:r>
          </a:p>
          <a:p>
            <a:pPr lvl="0"/>
            <a:r>
              <a:rPr lang="en-IN" dirty="0" smtClean="0">
                <a:solidFill>
                  <a:schemeClr val="accent2">
                    <a:lumMod val="60000"/>
                    <a:lumOff val="40000"/>
                  </a:schemeClr>
                </a:solidFill>
              </a:rPr>
              <a:t>Literacy level</a:t>
            </a:r>
          </a:p>
          <a:p>
            <a:pPr lvl="0"/>
            <a:r>
              <a:rPr lang="en-IN" dirty="0" smtClean="0">
                <a:solidFill>
                  <a:schemeClr val="accent2">
                    <a:lumMod val="60000"/>
                    <a:lumOff val="40000"/>
                  </a:schemeClr>
                </a:solidFill>
              </a:rPr>
              <a:t>Income</a:t>
            </a:r>
          </a:p>
          <a:p>
            <a:pPr lvl="0"/>
            <a:r>
              <a:rPr lang="en-IN" dirty="0" smtClean="0">
                <a:solidFill>
                  <a:schemeClr val="accent2">
                    <a:lumMod val="60000"/>
                    <a:lumOff val="40000"/>
                  </a:schemeClr>
                </a:solidFill>
              </a:rPr>
              <a:t>Spending power</a:t>
            </a:r>
          </a:p>
          <a:p>
            <a:pPr lvl="0"/>
            <a:r>
              <a:rPr lang="en-IN" dirty="0" smtClean="0">
                <a:solidFill>
                  <a:schemeClr val="accent2">
                    <a:lumMod val="60000"/>
                    <a:lumOff val="40000"/>
                  </a:schemeClr>
                </a:solidFill>
              </a:rPr>
              <a:t>Availability of power</a:t>
            </a:r>
          </a:p>
          <a:p>
            <a:pPr lvl="0"/>
            <a:r>
              <a:rPr lang="en-IN" dirty="0" smtClean="0">
                <a:solidFill>
                  <a:schemeClr val="accent2">
                    <a:lumMod val="60000"/>
                    <a:lumOff val="40000"/>
                  </a:schemeClr>
                </a:solidFill>
              </a:rPr>
              <a:t>Social and cultural orientation of people</a:t>
            </a:r>
          </a:p>
          <a:p>
            <a:r>
              <a:rPr lang="en-IN" dirty="0" smtClean="0">
                <a:solidFill>
                  <a:schemeClr val="accent2">
                    <a:lumMod val="60000"/>
                    <a:lumOff val="40000"/>
                  </a:schemeClr>
                </a:solidFill>
              </a:rPr>
              <a:t>The differences influence the market potential and buying patterns and habits of consumers. Approximately 50% of India lives in the villages.</a:t>
            </a:r>
          </a:p>
          <a:p>
            <a:r>
              <a:rPr lang="en-IN" dirty="0" smtClean="0">
                <a:solidFill>
                  <a:schemeClr val="accent2">
                    <a:lumMod val="60000"/>
                    <a:lumOff val="40000"/>
                  </a:schemeClr>
                </a:solidFill>
              </a:rPr>
              <a:t>Therefore as a marketing strategy, a market segment called rural India has been identified.</a:t>
            </a:r>
            <a:endParaRPr lang="en-IN" dirty="0">
              <a:solidFill>
                <a:schemeClr val="accent2">
                  <a:lumMod val="60000"/>
                  <a:lumOff val="40000"/>
                </a:schemeClr>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Variables leveraged to segment the consumer markets</a:t>
            </a:r>
            <a:endParaRPr lang="en-IN"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3" name="Content Placeholder 2"/>
          <p:cNvSpPr>
            <a:spLocks noGrp="1"/>
          </p:cNvSpPr>
          <p:nvPr>
            <p:ph sz="quarter" idx="1"/>
          </p:nvPr>
        </p:nvSpPr>
        <p:spPr/>
        <p:style>
          <a:lnRef idx="2">
            <a:schemeClr val="accent1"/>
          </a:lnRef>
          <a:fillRef idx="1">
            <a:schemeClr val="lt1"/>
          </a:fillRef>
          <a:effectRef idx="0">
            <a:schemeClr val="accent1"/>
          </a:effectRef>
          <a:fontRef idx="minor">
            <a:schemeClr val="dk1"/>
          </a:fontRef>
        </p:style>
        <p:txBody>
          <a:bodyPr>
            <a:normAutofit fontScale="85000" lnSpcReduction="20000"/>
          </a:bodyPr>
          <a:lstStyle/>
          <a:p>
            <a:r>
              <a:rPr lang="en-IN" sz="2800" dirty="0" smtClean="0">
                <a:solidFill>
                  <a:schemeClr val="accent2">
                    <a:lumMod val="60000"/>
                    <a:lumOff val="40000"/>
                  </a:schemeClr>
                </a:solidFill>
              </a:rPr>
              <a:t>The major market segmentation variables leveraged for constructing the market segment are,</a:t>
            </a:r>
          </a:p>
          <a:p>
            <a:pPr lvl="0"/>
            <a:r>
              <a:rPr lang="en-IN" sz="2800" dirty="0" smtClean="0">
                <a:solidFill>
                  <a:schemeClr val="accent2">
                    <a:lumMod val="60000"/>
                    <a:lumOff val="40000"/>
                  </a:schemeClr>
                </a:solidFill>
              </a:rPr>
              <a:t>Geographic segmentation</a:t>
            </a:r>
          </a:p>
          <a:p>
            <a:pPr lvl="1"/>
            <a:r>
              <a:rPr lang="en-IN" dirty="0" smtClean="0">
                <a:solidFill>
                  <a:schemeClr val="accent2">
                    <a:lumMod val="60000"/>
                    <a:lumOff val="40000"/>
                  </a:schemeClr>
                </a:solidFill>
              </a:rPr>
              <a:t>Rural and semi-urban areas – core region is rural areas</a:t>
            </a:r>
          </a:p>
          <a:p>
            <a:pPr lvl="1"/>
            <a:r>
              <a:rPr lang="en-IN" dirty="0" smtClean="0">
                <a:solidFill>
                  <a:schemeClr val="accent2">
                    <a:lumMod val="60000"/>
                    <a:lumOff val="40000"/>
                  </a:schemeClr>
                </a:solidFill>
              </a:rPr>
              <a:t>Urban Areas</a:t>
            </a:r>
          </a:p>
          <a:p>
            <a:pPr lvl="0"/>
            <a:r>
              <a:rPr lang="en-IN" sz="2800" dirty="0" smtClean="0">
                <a:solidFill>
                  <a:schemeClr val="accent2">
                    <a:lumMod val="60000"/>
                    <a:lumOff val="40000"/>
                  </a:schemeClr>
                </a:solidFill>
              </a:rPr>
              <a:t>Demographic segmentation</a:t>
            </a:r>
          </a:p>
          <a:p>
            <a:r>
              <a:rPr lang="en-IN" sz="2800" dirty="0" smtClean="0">
                <a:solidFill>
                  <a:schemeClr val="accent2">
                    <a:lumMod val="60000"/>
                    <a:lumOff val="40000"/>
                  </a:schemeClr>
                </a:solidFill>
              </a:rPr>
              <a:t>These variables are often associated with consumers’ needs and wants.</a:t>
            </a:r>
          </a:p>
          <a:p>
            <a:pPr lvl="1"/>
            <a:r>
              <a:rPr lang="en-IN" dirty="0" smtClean="0">
                <a:solidFill>
                  <a:schemeClr val="accent2">
                    <a:lumMod val="60000"/>
                    <a:lumOff val="40000"/>
                  </a:schemeClr>
                </a:solidFill>
              </a:rPr>
              <a:t>Income – Low income to high income groups</a:t>
            </a:r>
          </a:p>
          <a:p>
            <a:pPr lvl="1"/>
            <a:r>
              <a:rPr lang="en-IN" dirty="0" smtClean="0">
                <a:solidFill>
                  <a:schemeClr val="accent2">
                    <a:lumMod val="60000"/>
                    <a:lumOff val="40000"/>
                  </a:schemeClr>
                </a:solidFill>
              </a:rPr>
              <a:t>Education – Educated, Uneducated, Semi-Urbanite, highly sophisticated urbanite</a:t>
            </a:r>
          </a:p>
          <a:p>
            <a:pPr lvl="1"/>
            <a:r>
              <a:rPr lang="en-IN" dirty="0" smtClean="0">
                <a:solidFill>
                  <a:schemeClr val="accent2">
                    <a:lumMod val="60000"/>
                    <a:lumOff val="40000"/>
                  </a:schemeClr>
                </a:solidFill>
              </a:rPr>
              <a:t>Occupation – Rural households, Rural Shopkeepers, Mumbai Dabbawalas, florists, </a:t>
            </a:r>
            <a:r>
              <a:rPr lang="en-IN" sz="2800" dirty="0" smtClean="0">
                <a:solidFill>
                  <a:schemeClr val="accent2">
                    <a:lumMod val="60000"/>
                    <a:lumOff val="40000"/>
                  </a:schemeClr>
                </a:solidFill>
              </a:rPr>
              <a:t>fish-sellers</a:t>
            </a:r>
          </a:p>
          <a:p>
            <a:pPr lvl="1"/>
            <a:r>
              <a:rPr lang="en-IN" dirty="0" smtClean="0">
                <a:solidFill>
                  <a:schemeClr val="accent2">
                    <a:lumMod val="60000"/>
                    <a:lumOff val="40000"/>
                  </a:schemeClr>
                </a:solidFill>
              </a:rPr>
              <a:t>Socio-Economic Classification –Rural Areas, Urban Areas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Variables leveraged to segment the consumer markets</a:t>
            </a:r>
            <a:endParaRPr lang="en-IN"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3" name="Content Placeholder 2"/>
          <p:cNvSpPr>
            <a:spLocks noGrp="1"/>
          </p:cNvSpPr>
          <p:nvPr>
            <p:ph sz="quarter" idx="1"/>
          </p:nvPr>
        </p:nvSpPr>
        <p:spPr/>
        <p:style>
          <a:lnRef idx="2">
            <a:schemeClr val="accent1"/>
          </a:lnRef>
          <a:fillRef idx="1">
            <a:schemeClr val="lt1"/>
          </a:fillRef>
          <a:effectRef idx="0">
            <a:schemeClr val="accent1"/>
          </a:effectRef>
          <a:fontRef idx="minor">
            <a:schemeClr val="dk1"/>
          </a:fontRef>
        </p:style>
        <p:txBody>
          <a:bodyPr>
            <a:normAutofit fontScale="92500" lnSpcReduction="10000"/>
          </a:bodyPr>
          <a:lstStyle/>
          <a:p>
            <a:pPr lvl="0"/>
            <a:r>
              <a:rPr lang="en-IN" sz="2800" dirty="0" smtClean="0">
                <a:solidFill>
                  <a:schemeClr val="accent2">
                    <a:lumMod val="60000"/>
                    <a:lumOff val="40000"/>
                  </a:schemeClr>
                </a:solidFill>
              </a:rPr>
              <a:t>Behavioural segmentation</a:t>
            </a:r>
          </a:p>
          <a:p>
            <a:pPr lvl="1"/>
            <a:r>
              <a:rPr lang="en-IN" dirty="0" smtClean="0">
                <a:solidFill>
                  <a:schemeClr val="accent2">
                    <a:lumMod val="60000"/>
                    <a:lumOff val="40000"/>
                  </a:schemeClr>
                </a:solidFill>
              </a:rPr>
              <a:t>Benefits – Quality, service, economy </a:t>
            </a:r>
          </a:p>
          <a:p>
            <a:pPr lvl="1"/>
            <a:r>
              <a:rPr lang="en-IN" dirty="0" smtClean="0">
                <a:solidFill>
                  <a:schemeClr val="accent2">
                    <a:lumMod val="60000"/>
                    <a:lumOff val="40000"/>
                  </a:schemeClr>
                </a:solidFill>
              </a:rPr>
              <a:t>User status – Nonuser, potential user, first time user</a:t>
            </a:r>
          </a:p>
          <a:p>
            <a:pPr lvl="1"/>
            <a:r>
              <a:rPr lang="en-IN" dirty="0" smtClean="0">
                <a:solidFill>
                  <a:schemeClr val="accent2">
                    <a:lumMod val="60000"/>
                    <a:lumOff val="40000"/>
                  </a:schemeClr>
                </a:solidFill>
              </a:rPr>
              <a:t>Usage Rate - Light</a:t>
            </a:r>
          </a:p>
          <a:p>
            <a:pPr lvl="1"/>
            <a:r>
              <a:rPr lang="en-IN" dirty="0" smtClean="0">
                <a:solidFill>
                  <a:schemeClr val="accent2">
                    <a:lumMod val="60000"/>
                    <a:lumOff val="40000"/>
                  </a:schemeClr>
                </a:solidFill>
              </a:rPr>
              <a:t>Loyalty status – Can’t say because in future another company may come up with a similar product and price it competitively and may become the preferred brand.</a:t>
            </a:r>
          </a:p>
          <a:p>
            <a:pPr lvl="1"/>
            <a:r>
              <a:rPr lang="en-IN" dirty="0" smtClean="0">
                <a:solidFill>
                  <a:schemeClr val="accent2">
                    <a:lumMod val="60000"/>
                    <a:lumOff val="40000"/>
                  </a:schemeClr>
                </a:solidFill>
              </a:rPr>
              <a:t>Readiness stage – Unaware, interested, intending to buy</a:t>
            </a:r>
          </a:p>
          <a:p>
            <a:pPr lvl="1"/>
            <a:r>
              <a:rPr lang="en-IN" dirty="0" smtClean="0">
                <a:solidFill>
                  <a:schemeClr val="accent2">
                    <a:lumMod val="60000"/>
                    <a:lumOff val="40000"/>
                  </a:schemeClr>
                </a:solidFill>
              </a:rPr>
              <a:t>Attitude toward product – Enthusiastic, positive</a:t>
            </a:r>
          </a:p>
          <a:p>
            <a:pPr lvl="0"/>
            <a:r>
              <a:rPr lang="en-IN" sz="2800" dirty="0" smtClean="0">
                <a:solidFill>
                  <a:schemeClr val="accent2">
                    <a:lumMod val="60000"/>
                    <a:lumOff val="40000"/>
                  </a:schemeClr>
                </a:solidFill>
              </a:rPr>
              <a:t>Other Operating variables</a:t>
            </a:r>
          </a:p>
          <a:p>
            <a:pPr lvl="1"/>
            <a:r>
              <a:rPr lang="en-IN" dirty="0" smtClean="0">
                <a:solidFill>
                  <a:schemeClr val="accent2">
                    <a:lumMod val="60000"/>
                    <a:lumOff val="40000"/>
                  </a:schemeClr>
                </a:solidFill>
              </a:rPr>
              <a:t>Technology</a:t>
            </a:r>
          </a:p>
          <a:p>
            <a:pPr lvl="1"/>
            <a:r>
              <a:rPr lang="en-IN" dirty="0" smtClean="0">
                <a:solidFill>
                  <a:schemeClr val="accent2">
                    <a:lumMod val="60000"/>
                    <a:lumOff val="40000"/>
                  </a:schemeClr>
                </a:solidFill>
              </a:rPr>
              <a:t>Specific application of a product namely fridge</a:t>
            </a:r>
            <a:endParaRPr lang="en-IN" dirty="0">
              <a:solidFill>
                <a:schemeClr val="accent2">
                  <a:lumMod val="60000"/>
                  <a:lumOff val="40000"/>
                </a:schemeClr>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Understanding the consumer behaviour – Grassroots Marketing</a:t>
            </a:r>
            <a:endParaRPr lang="en-IN"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4" name="Content Placeholder 3"/>
          <p:cNvSpPr>
            <a:spLocks noGrp="1"/>
          </p:cNvSpPr>
          <p:nvPr>
            <p:ph sz="quarter" idx="1"/>
          </p:nvPr>
        </p:nvSpPr>
        <p:spPr/>
        <p:style>
          <a:lnRef idx="2">
            <a:schemeClr val="accent1"/>
          </a:lnRef>
          <a:fillRef idx="1">
            <a:schemeClr val="lt1"/>
          </a:fillRef>
          <a:effectRef idx="0">
            <a:schemeClr val="accent1"/>
          </a:effectRef>
          <a:fontRef idx="minor">
            <a:schemeClr val="dk1"/>
          </a:fontRef>
        </p:style>
        <p:txBody>
          <a:bodyPr>
            <a:normAutofit fontScale="92500" lnSpcReduction="20000"/>
          </a:bodyPr>
          <a:lstStyle/>
          <a:p>
            <a:r>
              <a:rPr lang="en-IN" dirty="0" smtClean="0">
                <a:solidFill>
                  <a:schemeClr val="accent2">
                    <a:lumMod val="60000"/>
                    <a:lumOff val="40000"/>
                  </a:schemeClr>
                </a:solidFill>
              </a:rPr>
              <a:t>In 2007, Sundar Raman initially begins to work on the idea and then includes some of his staff members.</a:t>
            </a:r>
          </a:p>
          <a:p>
            <a:r>
              <a:rPr lang="en-IN" dirty="0" smtClean="0">
                <a:solidFill>
                  <a:schemeClr val="accent2">
                    <a:lumMod val="60000"/>
                    <a:lumOff val="40000"/>
                  </a:schemeClr>
                </a:solidFill>
              </a:rPr>
              <a:t>He takes inputs from many rural women and in 2008 September, he comes up with working prototype of a mini-fridge.</a:t>
            </a:r>
          </a:p>
          <a:p>
            <a:r>
              <a:rPr lang="en-IN" dirty="0" smtClean="0">
                <a:solidFill>
                  <a:schemeClr val="accent2">
                    <a:lumMod val="60000"/>
                    <a:lumOff val="40000"/>
                  </a:schemeClr>
                </a:solidFill>
              </a:rPr>
              <a:t>In 2009, a mini-fridge for the poor was created. </a:t>
            </a:r>
          </a:p>
          <a:p>
            <a:r>
              <a:rPr lang="en-IN" dirty="0" smtClean="0">
                <a:solidFill>
                  <a:schemeClr val="accent2">
                    <a:lumMod val="60000"/>
                    <a:lumOff val="40000"/>
                  </a:schemeClr>
                </a:solidFill>
              </a:rPr>
              <a:t>The product is named Chotukool.</a:t>
            </a:r>
          </a:p>
          <a:p>
            <a:r>
              <a:rPr lang="en-IN" dirty="0" smtClean="0">
                <a:solidFill>
                  <a:schemeClr val="accent2">
                    <a:lumMod val="60000"/>
                    <a:lumOff val="40000"/>
                  </a:schemeClr>
                </a:solidFill>
              </a:rPr>
              <a:t>It was available for buying in March 2010.</a:t>
            </a:r>
          </a:p>
          <a:p>
            <a:r>
              <a:rPr lang="en-IN" dirty="0" smtClean="0">
                <a:solidFill>
                  <a:schemeClr val="accent2">
                    <a:lumMod val="60000"/>
                    <a:lumOff val="40000"/>
                  </a:schemeClr>
                </a:solidFill>
              </a:rPr>
              <a:t>Grassroots Marketing – Co-creation with consumers</a:t>
            </a:r>
          </a:p>
          <a:p>
            <a:r>
              <a:rPr lang="en-IN" dirty="0" smtClean="0">
                <a:solidFill>
                  <a:schemeClr val="accent2">
                    <a:lumMod val="60000"/>
                    <a:lumOff val="40000"/>
                  </a:schemeClr>
                </a:solidFill>
              </a:rPr>
              <a:t>The color candy red was very popular amongst the village women and therefore selected as the colour of the fridge.</a:t>
            </a:r>
          </a:p>
          <a:p>
            <a:r>
              <a:rPr lang="en-IN" dirty="0" smtClean="0">
                <a:solidFill>
                  <a:schemeClr val="accent2">
                    <a:lumMod val="60000"/>
                    <a:lumOff val="40000"/>
                  </a:schemeClr>
                </a:solidFill>
              </a:rPr>
              <a:t>Involving villagers in design and marketing helps in building loyalty and increase the sales.</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46</TotalTime>
  <Words>1038</Words>
  <Application>Microsoft Office PowerPoint</Application>
  <PresentationFormat>On-screen Show (4:3)</PresentationFormat>
  <Paragraphs>83</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Equity</vt:lpstr>
      <vt:lpstr>Case Study  - Segmentation-Targeting &amp; Positioning Chotukool from Godrej </vt:lpstr>
      <vt:lpstr>Introduction</vt:lpstr>
      <vt:lpstr>Market Segmentation &amp;Target Market</vt:lpstr>
      <vt:lpstr>Segmentation Process</vt:lpstr>
      <vt:lpstr>Segmentation Process</vt:lpstr>
      <vt:lpstr>Segmenting Rural Markets</vt:lpstr>
      <vt:lpstr>Variables leveraged to segment the consumer markets</vt:lpstr>
      <vt:lpstr>Variables leveraged to segment the consumer markets</vt:lpstr>
      <vt:lpstr>Understanding the consumer behaviour – Grassroots Marketing</vt:lpstr>
      <vt:lpstr>Positioning of Chotukool</vt:lpstr>
      <vt:lpstr>Chotukool  - Product Specifications</vt:lpstr>
      <vt:lpstr>Perpetual Mapping</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Case Study  -  Chotukool from Godrej</dc:title>
  <dc:creator>root-user</dc:creator>
  <cp:lastModifiedBy>root-user</cp:lastModifiedBy>
  <cp:revision>43</cp:revision>
  <dcterms:created xsi:type="dcterms:W3CDTF">2015-04-17T17:03:31Z</dcterms:created>
  <dcterms:modified xsi:type="dcterms:W3CDTF">2015-04-18T08:02:01Z</dcterms:modified>
</cp:coreProperties>
</file>